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4"/>
  </p:sldMasterIdLst>
  <p:sldIdLst>
    <p:sldId id="280" r:id="rId5"/>
    <p:sldId id="281" r:id="rId6"/>
    <p:sldId id="283" r:id="rId7"/>
    <p:sldId id="284" r:id="rId8"/>
    <p:sldId id="285" r:id="rId9"/>
    <p:sldId id="286" r:id="rId10"/>
    <p:sldId id="288" r:id="rId11"/>
    <p:sldId id="289" r:id="rId12"/>
    <p:sldId id="290" r:id="rId13"/>
    <p:sldId id="291" r:id="rId14"/>
    <p:sldId id="292" r:id="rId15"/>
    <p:sldId id="293" r:id="rId16"/>
    <p:sldId id="297" r:id="rId17"/>
    <p:sldId id="296" r:id="rId18"/>
    <p:sldId id="295" r:id="rId19"/>
    <p:sldId id="301" r:id="rId20"/>
    <p:sldId id="294" r:id="rId21"/>
    <p:sldId id="302" r:id="rId22"/>
    <p:sldId id="304" r:id="rId23"/>
    <p:sldId id="303" r:id="rId24"/>
    <p:sldId id="305" r:id="rId25"/>
    <p:sldId id="306" r:id="rId26"/>
    <p:sldId id="300" r:id="rId27"/>
    <p:sldId id="299" r:id="rId28"/>
    <p:sldId id="298" r:id="rId29"/>
    <p:sldId id="307" r:id="rId30"/>
    <p:sldId id="308" r:id="rId31"/>
    <p:sldId id="309" r:id="rId32"/>
    <p:sldId id="310" r:id="rId33"/>
    <p:sldId id="311" r:id="rId34"/>
    <p:sldId id="315" r:id="rId35"/>
    <p:sldId id="312" r:id="rId36"/>
    <p:sldId id="313" r:id="rId37"/>
    <p:sldId id="31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F15562-26B2-4CA4-8CC4-B3552C353FAD}">
          <p14:sldIdLst>
            <p14:sldId id="280"/>
            <p14:sldId id="281"/>
            <p14:sldId id="283"/>
            <p14:sldId id="284"/>
            <p14:sldId id="285"/>
            <p14:sldId id="286"/>
            <p14:sldId id="288"/>
            <p14:sldId id="289"/>
            <p14:sldId id="290"/>
            <p14:sldId id="291"/>
            <p14:sldId id="292"/>
            <p14:sldId id="293"/>
            <p14:sldId id="297"/>
            <p14:sldId id="296"/>
            <p14:sldId id="295"/>
            <p14:sldId id="301"/>
            <p14:sldId id="294"/>
            <p14:sldId id="302"/>
            <p14:sldId id="304"/>
            <p14:sldId id="303"/>
            <p14:sldId id="305"/>
            <p14:sldId id="306"/>
            <p14:sldId id="300"/>
            <p14:sldId id="299"/>
            <p14:sldId id="298"/>
            <p14:sldId id="307"/>
            <p14:sldId id="308"/>
            <p14:sldId id="309"/>
            <p14:sldId id="310"/>
            <p14:sldId id="311"/>
            <p14:sldId id="315"/>
            <p14:sldId id="312"/>
            <p14:sldId id="313"/>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58365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34793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7476726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788783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0568316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236055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974370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535181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3899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2571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5620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46169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096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3193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1842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5" name="Date Placeholder 4"/>
          <p:cNvSpPr>
            <a:spLocks noGrp="1"/>
          </p:cNvSpPr>
          <p:nvPr>
            <p:ph type="dt" sz="half" idx="10"/>
          </p:nvPr>
        </p:nvSpPr>
        <p:spPr/>
        <p:txBody>
          <a:bodyPr/>
          <a:lstStyle/>
          <a:p>
            <a:fld id="{9EA15526-7079-4B7B-987C-1B5FAE11A0FF}" type="datetime1">
              <a:rPr lang="en-US" smtClean="0"/>
              <a:t>6/24/2022</a:t>
            </a:fld>
            <a:endParaRPr lang="en-US" dirty="0"/>
          </a:p>
        </p:txBody>
      </p:sp>
    </p:spTree>
    <p:extLst>
      <p:ext uri="{BB962C8B-B14F-4D97-AF65-F5344CB8AC3E}">
        <p14:creationId xmlns:p14="http://schemas.microsoft.com/office/powerpoint/2010/main" val="2575630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3ED0CC-082F-4160-86E5-0D6041F12778}" type="datetime1">
              <a:rPr lang="en-US" smtClean="0"/>
              <a:t>6/24/2022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34234089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pixabay.com/en/thank-you-letters-2204270/"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7191"/>
            <a:ext cx="12191356" cy="6858000"/>
          </a:xfrm>
          <a:prstGeom prst="rect">
            <a:avLst/>
          </a:prstGeom>
        </p:spPr>
      </p:pic>
      <p:pic>
        <p:nvPicPr>
          <p:cNvPr id="7" name="Picture 6">
            <a:extLst>
              <a:ext uri="{FF2B5EF4-FFF2-40B4-BE49-F238E27FC236}">
                <a16:creationId xmlns:a16="http://schemas.microsoft.com/office/drawing/2014/main" id="{26CE71DE-2A23-9663-F45B-49C6C132BA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832" y="522501"/>
            <a:ext cx="11352984" cy="6105986"/>
          </a:xfrm>
          <a:prstGeom prst="rect">
            <a:avLst/>
          </a:prstGeom>
        </p:spPr>
      </p:pic>
      <p:sp>
        <p:nvSpPr>
          <p:cNvPr id="10" name="TextBox 9">
            <a:extLst>
              <a:ext uri="{FF2B5EF4-FFF2-40B4-BE49-F238E27FC236}">
                <a16:creationId xmlns:a16="http://schemas.microsoft.com/office/drawing/2014/main" id="{26C043E7-2E61-C3F3-60F4-8A2A992DC979}"/>
              </a:ext>
            </a:extLst>
          </p:cNvPr>
          <p:cNvSpPr txBox="1"/>
          <p:nvPr/>
        </p:nvSpPr>
        <p:spPr>
          <a:xfrm>
            <a:off x="597561" y="522501"/>
            <a:ext cx="6497052" cy="1354217"/>
          </a:xfrm>
          <a:prstGeom prst="rect">
            <a:avLst/>
          </a:prstGeom>
          <a:noFill/>
        </p:spPr>
        <p:txBody>
          <a:bodyPr wrap="square">
            <a:spAutoFit/>
          </a:bodyPr>
          <a:lstStyle/>
          <a:p>
            <a:pPr algn="ctr"/>
            <a:r>
              <a:rPr lang="en-IN" sz="3200" dirty="0">
                <a:solidFill>
                  <a:srgbClr val="FF0000"/>
                </a:solidFill>
                <a:latin typeface="Arial Black" panose="020B0A04020102020204" pitchFamily="34" charset="0"/>
              </a:rPr>
              <a:t>PROJECT PRESENTATION ON</a:t>
            </a:r>
            <a:br>
              <a:rPr lang="en-IN" sz="1800" dirty="0">
                <a:solidFill>
                  <a:srgbClr val="FF0000"/>
                </a:solidFill>
              </a:rPr>
            </a:br>
            <a:endParaRPr lang="en-IN" dirty="0"/>
          </a:p>
        </p:txBody>
      </p:sp>
      <p:sp>
        <p:nvSpPr>
          <p:cNvPr id="12" name="TextBox 11">
            <a:extLst>
              <a:ext uri="{FF2B5EF4-FFF2-40B4-BE49-F238E27FC236}">
                <a16:creationId xmlns:a16="http://schemas.microsoft.com/office/drawing/2014/main" id="{8F10EA97-ECD1-59F7-F910-D009DFC73D7C}"/>
              </a:ext>
            </a:extLst>
          </p:cNvPr>
          <p:cNvSpPr txBox="1"/>
          <p:nvPr/>
        </p:nvSpPr>
        <p:spPr>
          <a:xfrm>
            <a:off x="597561" y="1431246"/>
            <a:ext cx="7039223" cy="584775"/>
          </a:xfrm>
          <a:prstGeom prst="rect">
            <a:avLst/>
          </a:prstGeom>
          <a:noFill/>
        </p:spPr>
        <p:txBody>
          <a:bodyPr wrap="square">
            <a:spAutoFit/>
          </a:bodyPr>
          <a:lstStyle/>
          <a:p>
            <a:r>
              <a:rPr lang="en-IN" sz="3200" b="1" dirty="0">
                <a:solidFill>
                  <a:srgbClr val="FF0000"/>
                </a:solidFill>
                <a:latin typeface="Arial Black" panose="020B0A04020102020204" pitchFamily="34" charset="0"/>
              </a:rPr>
              <a:t>HOUSING: PRICE PREDICTION</a:t>
            </a:r>
            <a:endParaRPr lang="en-IN" sz="3200" dirty="0">
              <a:solidFill>
                <a:srgbClr val="FF0000"/>
              </a:solidFill>
              <a:latin typeface="Arial Black" panose="020B0A04020102020204" pitchFamily="34" charset="0"/>
            </a:endParaRPr>
          </a:p>
        </p:txBody>
      </p:sp>
      <p:sp>
        <p:nvSpPr>
          <p:cNvPr id="14" name="TextBox 13">
            <a:extLst>
              <a:ext uri="{FF2B5EF4-FFF2-40B4-BE49-F238E27FC236}">
                <a16:creationId xmlns:a16="http://schemas.microsoft.com/office/drawing/2014/main" id="{83D83483-279E-0635-DF89-55257DA637EC}"/>
              </a:ext>
            </a:extLst>
          </p:cNvPr>
          <p:cNvSpPr txBox="1"/>
          <p:nvPr/>
        </p:nvSpPr>
        <p:spPr>
          <a:xfrm>
            <a:off x="7636784" y="5258281"/>
            <a:ext cx="3898232" cy="1077218"/>
          </a:xfrm>
          <a:prstGeom prst="rect">
            <a:avLst/>
          </a:prstGeom>
          <a:noFill/>
        </p:spPr>
        <p:txBody>
          <a:bodyPr wrap="square" rtlCol="0">
            <a:spAutoFit/>
          </a:bodyPr>
          <a:lstStyle/>
          <a:p>
            <a:pPr algn="ctr"/>
            <a:r>
              <a:rPr lang="en-US" sz="3200" b="1" dirty="0">
                <a:solidFill>
                  <a:srgbClr val="C00000"/>
                </a:solidFill>
              </a:rPr>
              <a:t>BY </a:t>
            </a:r>
          </a:p>
          <a:p>
            <a:pPr algn="ctr"/>
            <a:r>
              <a:rPr lang="en-US" sz="3200" b="1" dirty="0">
                <a:solidFill>
                  <a:srgbClr val="C00000"/>
                </a:solidFill>
              </a:rPr>
              <a:t>V SAMYUKTA</a:t>
            </a:r>
            <a:endParaRPr lang="en-IN" sz="3200" b="1" dirty="0">
              <a:solidFill>
                <a:srgbClr val="C00000"/>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120316"/>
            <a:ext cx="9603275" cy="693060"/>
          </a:xfrm>
        </p:spPr>
        <p:txBody>
          <a:bodyPr>
            <a:noAutofit/>
          </a:bodyPr>
          <a:lstStyle/>
          <a:p>
            <a:pPr algn="ctr"/>
            <a:r>
              <a:rPr lang="en-IN" sz="5400" u="sng" dirty="0">
                <a:solidFill>
                  <a:srgbClr val="7030A0"/>
                </a:solidFill>
              </a:rPr>
              <a:t>PROBLEM UNDERSTANDING: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23293" y="1357162"/>
            <a:ext cx="10849508" cy="5380522"/>
          </a:xfrm>
        </p:spPr>
        <p:txBody>
          <a:bodyPr>
            <a:noAutofit/>
          </a:bodyPr>
          <a:lstStyle/>
          <a:p>
            <a:pPr marL="400050" indent="-285750" algn="just">
              <a:lnSpc>
                <a:spcPct val="107000"/>
              </a:lnSpc>
              <a:spcAft>
                <a:spcPts val="800"/>
              </a:spcAft>
              <a:buFont typeface="Wingdings" panose="05000000000000000000" pitchFamily="2" charset="2"/>
              <a:buChar char="q"/>
            </a:pP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The main goal of this research is to create a model that can estimate property prices using other supporting features. Machine Learning methods will be used to forecast.</a:t>
            </a:r>
          </a:p>
          <a:p>
            <a:pPr marL="400050" indent="-285750" algn="just">
              <a:lnSpc>
                <a:spcPct val="107000"/>
              </a:lnSpc>
              <a:spcAft>
                <a:spcPts val="800"/>
              </a:spcAft>
              <a:buFont typeface="Wingdings" panose="05000000000000000000" pitchFamily="2" charset="2"/>
              <a:buChar char="q"/>
            </a:pP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We obtained the sample data from our customer database. In order to increase customer selection, the client requests certain forecasts that will assist them in making future investments and improving customer selection.</a:t>
            </a:r>
          </a:p>
          <a:p>
            <a:pPr marL="400050" indent="-285750" algn="just">
              <a:lnSpc>
                <a:spcPct val="107000"/>
              </a:lnSpc>
              <a:spcAft>
                <a:spcPts val="800"/>
              </a:spcAft>
              <a:buFont typeface="Wingdings" panose="05000000000000000000" pitchFamily="2" charset="2"/>
              <a:buChar char="q"/>
            </a:pP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The House Price Index is a popular tool for estimating house price fluctuations. Because housing prices are significantly connected with other characteristics such as location, region, and population, predicting individual house prices requires information other than HPI. There have been a lot of studies that use typical machine learning algorithms to successfully estimate house prices, but they seldom look at the performance of different models and ignore the less popular yet sophisticated models.</a:t>
            </a:r>
          </a:p>
          <a:p>
            <a:pPr marL="400050" indent="-285750" algn="just">
              <a:lnSpc>
                <a:spcPct val="107000"/>
              </a:lnSpc>
              <a:spcAft>
                <a:spcPts val="800"/>
              </a:spcAft>
              <a:buFont typeface="Wingdings" panose="05000000000000000000" pitchFamily="2" charset="2"/>
              <a:buChar char="q"/>
            </a:pP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As a result, this study will use both classic and advanced machine learning methodologies to analyse the differences between numerous advanced models in order to evaluate the diverse influences of features on prediction methods. This research will also present an optimistic outcome for housing price prediction by thoroughly validating numerous strategies in model implementation on regression.</a:t>
            </a:r>
          </a:p>
          <a:p>
            <a:pPr marL="457200" lvl="1" indent="0">
              <a:buNone/>
            </a:pPr>
            <a:endParaRPr lang="en-US" sz="1800" dirty="0">
              <a:solidFill>
                <a:srgbClr val="7030A0"/>
              </a:solidFill>
              <a:latin typeface="Bahnschrift SemiBold" panose="020B0502040204020203" pitchFamily="34" charset="0"/>
            </a:endParaRPr>
          </a:p>
          <a:p>
            <a:pPr marL="457200" lvl="1" indent="0">
              <a:buNone/>
            </a:pPr>
            <a:endParaRPr lang="en-US" sz="1800" dirty="0">
              <a:solidFill>
                <a:srgbClr val="7030A0"/>
              </a:solidFill>
              <a:latin typeface="Bahnschrift SemiBold" panose="020B0502040204020203" pitchFamily="34" charset="0"/>
            </a:endParaRPr>
          </a:p>
          <a:p>
            <a:pPr marL="0" indent="0">
              <a:buNone/>
            </a:pPr>
            <a:r>
              <a:rPr lang="en-IN" dirty="0"/>
              <a:t>             </a:t>
            </a:r>
          </a:p>
        </p:txBody>
      </p:sp>
    </p:spTree>
    <p:extLst>
      <p:ext uri="{BB962C8B-B14F-4D97-AF65-F5344CB8AC3E}">
        <p14:creationId xmlns:p14="http://schemas.microsoft.com/office/powerpoint/2010/main" val="109057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11482" y="794084"/>
            <a:ext cx="9603275" cy="693060"/>
          </a:xfrm>
        </p:spPr>
        <p:txBody>
          <a:bodyPr>
            <a:noAutofit/>
          </a:bodyPr>
          <a:lstStyle/>
          <a:p>
            <a:pPr algn="ctr"/>
            <a:br>
              <a:rPr lang="en-US" sz="5400" b="1" u="sng" dirty="0">
                <a:solidFill>
                  <a:srgbClr val="7030A0"/>
                </a:solidFill>
              </a:rPr>
            </a:b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23293" y="1357162"/>
            <a:ext cx="10849508" cy="5380522"/>
          </a:xfrm>
        </p:spPr>
        <p:txBody>
          <a:bodyPr>
            <a:noAutofit/>
          </a:bodyPr>
          <a:lstStyle/>
          <a:p>
            <a:pPr marL="457200" lvl="1" indent="0">
              <a:buNone/>
            </a:pPr>
            <a:endParaRPr lang="en-US" sz="1800" dirty="0">
              <a:solidFill>
                <a:srgbClr val="7030A0"/>
              </a:solidFill>
              <a:latin typeface="Bahnschrift SemiBold" panose="020B0502040204020203" pitchFamily="34" charset="0"/>
            </a:endParaRPr>
          </a:p>
          <a:p>
            <a:pPr marL="457200" lvl="1" indent="0">
              <a:buNone/>
            </a:pPr>
            <a:endParaRPr lang="en-US" sz="1800" dirty="0">
              <a:solidFill>
                <a:srgbClr val="7030A0"/>
              </a:solidFill>
              <a:latin typeface="Bahnschrift SemiBold" panose="020B0502040204020203" pitchFamily="34" charset="0"/>
            </a:endParaRPr>
          </a:p>
          <a:p>
            <a:pPr marL="0" indent="0">
              <a:buNone/>
            </a:pPr>
            <a:r>
              <a:rPr lang="en-IN" dirty="0"/>
              <a:t>             </a:t>
            </a:r>
          </a:p>
        </p:txBody>
      </p:sp>
      <p:sp>
        <p:nvSpPr>
          <p:cNvPr id="5" name="TextBox 4">
            <a:extLst>
              <a:ext uri="{FF2B5EF4-FFF2-40B4-BE49-F238E27FC236}">
                <a16:creationId xmlns:a16="http://schemas.microsoft.com/office/drawing/2014/main" id="{E38752DC-9F3B-3423-C464-36305B7A6A0D}"/>
              </a:ext>
            </a:extLst>
          </p:cNvPr>
          <p:cNvSpPr txBox="1"/>
          <p:nvPr/>
        </p:nvSpPr>
        <p:spPr>
          <a:xfrm>
            <a:off x="123293" y="521625"/>
            <a:ext cx="11176766" cy="923330"/>
          </a:xfrm>
          <a:prstGeom prst="rect">
            <a:avLst/>
          </a:prstGeom>
          <a:noFill/>
        </p:spPr>
        <p:txBody>
          <a:bodyPr wrap="square">
            <a:spAutoFit/>
          </a:bodyPr>
          <a:lstStyle/>
          <a:p>
            <a:r>
              <a:rPr lang="en-IN" sz="5400" b="1" u="sng" dirty="0">
                <a:solidFill>
                  <a:srgbClr val="7030A0"/>
                </a:solidFill>
              </a:rPr>
              <a:t>What is Housing Price Prediction?</a:t>
            </a:r>
          </a:p>
        </p:txBody>
      </p:sp>
      <p:sp>
        <p:nvSpPr>
          <p:cNvPr id="7" name="TextBox 6">
            <a:extLst>
              <a:ext uri="{FF2B5EF4-FFF2-40B4-BE49-F238E27FC236}">
                <a16:creationId xmlns:a16="http://schemas.microsoft.com/office/drawing/2014/main" id="{9AEA31BD-8B6B-AA89-3C5A-58667056EFD6}"/>
              </a:ext>
            </a:extLst>
          </p:cNvPr>
          <p:cNvSpPr txBox="1"/>
          <p:nvPr/>
        </p:nvSpPr>
        <p:spPr>
          <a:xfrm>
            <a:off x="452387" y="1890100"/>
            <a:ext cx="6054292" cy="2031325"/>
          </a:xfrm>
          <a:prstGeom prst="rect">
            <a:avLst/>
          </a:prstGeom>
          <a:noFill/>
        </p:spPr>
        <p:txBody>
          <a:bodyPr wrap="square">
            <a:spAutoFit/>
          </a:bodyPr>
          <a:lstStyle/>
          <a:p>
            <a:r>
              <a:rPr lang="en-US" dirty="0">
                <a:solidFill>
                  <a:srgbClr val="7030A0"/>
                </a:solidFill>
                <a:latin typeface="Bahnschrift SemiBold" panose="020B0502040204020203" pitchFamily="34" charset="0"/>
              </a:rPr>
              <a:t>H</a:t>
            </a:r>
            <a:r>
              <a:rPr lang="en-US" sz="1800" b="0" i="0" dirty="0">
                <a:solidFill>
                  <a:srgbClr val="7030A0"/>
                </a:solidFill>
                <a:effectLst/>
                <a:latin typeface="Bahnschrift SemiBold" panose="020B0502040204020203" pitchFamily="34" charset="0"/>
              </a:rPr>
              <a:t>ouse price </a:t>
            </a:r>
            <a:r>
              <a:rPr lang="en-US" dirty="0">
                <a:solidFill>
                  <a:srgbClr val="7030A0"/>
                </a:solidFill>
                <a:latin typeface="Bahnschrift SemiBold" panose="020B0502040204020203" pitchFamily="34" charset="0"/>
              </a:rPr>
              <a:t>prediction</a:t>
            </a:r>
            <a:r>
              <a:rPr lang="en-US" sz="1800" b="0" i="0" dirty="0">
                <a:solidFill>
                  <a:srgbClr val="7030A0"/>
                </a:solidFill>
                <a:effectLst/>
                <a:latin typeface="Bahnschrift SemiBold" panose="020B0502040204020203" pitchFamily="34" charset="0"/>
              </a:rPr>
              <a:t> a is </a:t>
            </a:r>
            <a:r>
              <a:rPr lang="en-US" sz="1800" b="1" i="0" dirty="0">
                <a:solidFill>
                  <a:srgbClr val="7030A0"/>
                </a:solidFill>
                <a:effectLst/>
                <a:latin typeface="Bahnschrift SemiBold" panose="020B0502040204020203" pitchFamily="34" charset="0"/>
              </a:rPr>
              <a:t>expected to help </a:t>
            </a:r>
            <a:r>
              <a:rPr lang="en-US" b="1" dirty="0">
                <a:solidFill>
                  <a:srgbClr val="7030A0"/>
                </a:solidFill>
                <a:latin typeface="Bahnschrift SemiBold" panose="020B0502040204020203" pitchFamily="34" charset="0"/>
              </a:rPr>
              <a:t>customers </a:t>
            </a:r>
            <a:r>
              <a:rPr lang="en-US" sz="1800" b="1" i="0" dirty="0">
                <a:solidFill>
                  <a:srgbClr val="7030A0"/>
                </a:solidFill>
                <a:effectLst/>
                <a:latin typeface="Bahnschrift SemiBold" panose="020B0502040204020203" pitchFamily="34" charset="0"/>
              </a:rPr>
              <a:t>to buy or sell a house and plan their finance accordingly. It also provide detail analysis of features influencing the  house price now and in future. </a:t>
            </a:r>
          </a:p>
          <a:p>
            <a:r>
              <a:rPr lang="en-US" sz="1800" b="0" i="0" dirty="0">
                <a:solidFill>
                  <a:srgbClr val="7030A0"/>
                </a:solidFill>
                <a:effectLst/>
                <a:latin typeface="Bahnschrift SemiBold" panose="020B0502040204020203" pitchFamily="34" charset="0"/>
              </a:rPr>
              <a:t>In addition, house price predictions </a:t>
            </a:r>
            <a:r>
              <a:rPr lang="en-US" dirty="0">
                <a:solidFill>
                  <a:srgbClr val="7030A0"/>
                </a:solidFill>
                <a:latin typeface="Bahnschrift SemiBold" panose="020B0502040204020203" pitchFamily="34" charset="0"/>
              </a:rPr>
              <a:t>is</a:t>
            </a:r>
            <a:r>
              <a:rPr lang="en-US" sz="1800" b="0" i="0" dirty="0">
                <a:solidFill>
                  <a:srgbClr val="7030A0"/>
                </a:solidFill>
                <a:effectLst/>
                <a:latin typeface="Bahnschrift SemiBold" panose="020B0502040204020203" pitchFamily="34" charset="0"/>
              </a:rPr>
              <a:t> also beneficial for property investors to know the trend of housing prices in a certain location.</a:t>
            </a:r>
            <a:endParaRPr lang="en-IN" sz="1800" dirty="0">
              <a:solidFill>
                <a:srgbClr val="7030A0"/>
              </a:solidFill>
              <a:latin typeface="Bahnschrift SemiBold" panose="020B0502040204020203" pitchFamily="34" charset="0"/>
            </a:endParaRPr>
          </a:p>
        </p:txBody>
      </p:sp>
    </p:spTree>
    <p:extLst>
      <p:ext uri="{BB962C8B-B14F-4D97-AF65-F5344CB8AC3E}">
        <p14:creationId xmlns:p14="http://schemas.microsoft.com/office/powerpoint/2010/main" val="759607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269508" y="356095"/>
            <a:ext cx="10628130" cy="1799964"/>
          </a:xfrm>
        </p:spPr>
        <p:txBody>
          <a:bodyPr>
            <a:noAutofit/>
          </a:bodyPr>
          <a:lstStyle/>
          <a:p>
            <a:pPr algn="ctr"/>
            <a:r>
              <a:rPr lang="en-IN" sz="5400" b="1" u="sng" dirty="0">
                <a:solidFill>
                  <a:srgbClr val="7030A0"/>
                </a:solidFill>
              </a:rPr>
              <a:t>IMPORTANCE OF HOUSING PRICE PREDICTION</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56058"/>
            <a:ext cx="9298005" cy="4485373"/>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F8341B3A-2184-0E0F-9B8B-F0FE428E4E08}"/>
              </a:ext>
            </a:extLst>
          </p:cNvPr>
          <p:cNvSpPr txBox="1"/>
          <p:nvPr/>
        </p:nvSpPr>
        <p:spPr>
          <a:xfrm>
            <a:off x="269506" y="2598251"/>
            <a:ext cx="7498081" cy="1631216"/>
          </a:xfrm>
          <a:prstGeom prst="rect">
            <a:avLst/>
          </a:prstGeom>
          <a:noFill/>
        </p:spPr>
        <p:txBody>
          <a:bodyPr wrap="square">
            <a:spAutoFit/>
          </a:bodyPr>
          <a:lstStyle/>
          <a:p>
            <a:r>
              <a:rPr lang="en-US" sz="2000" b="0" i="0" dirty="0">
                <a:solidFill>
                  <a:srgbClr val="202124"/>
                </a:solidFill>
                <a:effectLst/>
                <a:latin typeface="Bahnschrift SemiBold" panose="020B0502040204020203" pitchFamily="34" charset="0"/>
              </a:rPr>
              <a:t>House Price prediction, is important </a:t>
            </a:r>
            <a:r>
              <a:rPr lang="en-US" sz="2000" b="1" i="0" dirty="0">
                <a:solidFill>
                  <a:srgbClr val="202124"/>
                </a:solidFill>
                <a:effectLst/>
                <a:latin typeface="Bahnschrift SemiBold" panose="020B0502040204020203" pitchFamily="34" charset="0"/>
              </a:rPr>
              <a:t>to drive Real Estate efficiency</a:t>
            </a:r>
            <a:r>
              <a:rPr lang="en-US" sz="2000" b="0" i="0" dirty="0">
                <a:solidFill>
                  <a:srgbClr val="202124"/>
                </a:solidFill>
                <a:effectLst/>
                <a:latin typeface="Bahnschrift SemiBold" panose="020B0502040204020203" pitchFamily="34" charset="0"/>
              </a:rPr>
              <a:t>. As earlier, House prices were determined by calculating the acquiring and selling price in a locality. Therefore, the House Price prediction model is very essential in filling the information gap and improve Real Estate efficiency.</a:t>
            </a:r>
            <a:endParaRPr lang="en-IN" sz="2000" dirty="0">
              <a:latin typeface="Bahnschrift SemiBold" panose="020B0502040204020203" pitchFamily="34" charset="0"/>
            </a:endParaRPr>
          </a:p>
        </p:txBody>
      </p:sp>
    </p:spTree>
    <p:extLst>
      <p:ext uri="{BB962C8B-B14F-4D97-AF65-F5344CB8AC3E}">
        <p14:creationId xmlns:p14="http://schemas.microsoft.com/office/powerpoint/2010/main" val="2136544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442762" y="356095"/>
            <a:ext cx="10454875" cy="693060"/>
          </a:xfrm>
        </p:spPr>
        <p:txBody>
          <a:bodyPr>
            <a:noAutofit/>
          </a:bodyPr>
          <a:lstStyle/>
          <a:p>
            <a:pPr algn="ctr"/>
            <a:r>
              <a:rPr lang="en-IN" sz="5400" b="1" u="sng" dirty="0">
                <a:solidFill>
                  <a:srgbClr val="7030A0"/>
                </a:solidFill>
              </a:rPr>
              <a:t>EXPLORATORY DATA ANALYSIS</a:t>
            </a:r>
            <a:r>
              <a:rPr lang="en-IN" sz="5400" dirty="0">
                <a:solidFill>
                  <a:srgbClr val="7030A0"/>
                </a:solidFill>
              </a:rPr>
              <a:t>:</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865AFF9F-A76F-5E06-7448-1CC0A6F76533}"/>
              </a:ext>
            </a:extLst>
          </p:cNvPr>
          <p:cNvSpPr txBox="1"/>
          <p:nvPr/>
        </p:nvSpPr>
        <p:spPr>
          <a:xfrm>
            <a:off x="625642" y="1793106"/>
            <a:ext cx="8720490" cy="4511300"/>
          </a:xfrm>
          <a:prstGeom prst="rect">
            <a:avLst/>
          </a:prstGeom>
          <a:noFill/>
        </p:spPr>
        <p:txBody>
          <a:bodyPr wrap="square">
            <a:spAutoFit/>
          </a:bodyPr>
          <a:lstStyle/>
          <a:p>
            <a:pPr marL="285750" lvl="0" indent="-285750">
              <a:lnSpc>
                <a:spcPct val="107000"/>
              </a:lnSpc>
              <a:buFont typeface="Wingdings" panose="05000000000000000000" pitchFamily="2" charset="2"/>
              <a:buChar char="q"/>
            </a:pPr>
            <a:r>
              <a:rPr lang="en-IN" dirty="0">
                <a:solidFill>
                  <a:srgbClr val="7030A0"/>
                </a:solidFill>
                <a:effectLst/>
                <a:latin typeface="Bahnschrift SemiBold" panose="020B0502040204020203" pitchFamily="34" charset="0"/>
                <a:ea typeface="Calibri" panose="020F0502020204030204" pitchFamily="34" charset="0"/>
                <a:cs typeface="Calibri" panose="020F0502020204030204" pitchFamily="34" charset="0"/>
              </a:rPr>
              <a:t>While checking for null values I found null values in most of the columns and I have used imputation method to replace those null values (mode for categorical column and mean for numerical columns).</a:t>
            </a:r>
          </a:p>
          <a:p>
            <a:pPr lvl="0">
              <a:lnSpc>
                <a:spcPct val="107000"/>
              </a:lnSpc>
            </a:pPr>
            <a:endParaRPr lang="en-IN" dirty="0">
              <a:solidFill>
                <a:srgbClr val="7030A0"/>
              </a:solidFill>
              <a:latin typeface="Bahnschrift SemiBold" panose="020B0502040204020203" pitchFamily="34" charset="0"/>
              <a:ea typeface="Calibri" panose="020F0502020204030204" pitchFamily="34" charset="0"/>
              <a:cs typeface="Times New Roman" panose="02020603050405020304" pitchFamily="18" charset="0"/>
            </a:endParaRPr>
          </a:p>
          <a:p>
            <a:pPr marL="285750" lvl="0" indent="-285750">
              <a:lnSpc>
                <a:spcPct val="107000"/>
              </a:lnSpc>
              <a:buFont typeface="Wingdings" panose="05000000000000000000" pitchFamily="2" charset="2"/>
              <a:buChar char="q"/>
            </a:pPr>
            <a:r>
              <a:rPr lang="en-IN" dirty="0">
                <a:solidFill>
                  <a:srgbClr val="7030A0"/>
                </a:solidFill>
                <a:effectLst/>
                <a:latin typeface="Bahnschrift SemiBold" panose="020B0502040204020203" pitchFamily="34" charset="0"/>
                <a:ea typeface="Calibri" panose="020F0502020204030204" pitchFamily="34" charset="0"/>
                <a:cs typeface="Calibri" panose="020F0502020204030204" pitchFamily="34" charset="0"/>
              </a:rPr>
              <a:t>In Id and Utilities column the unique counts were 1168 and 1 respectively, which means all the entries in Id column are unique and ID is the identity number given for particular asset and all the entries in Utilities column were same so these two column will not help us in model building. So I decided to drop those columns.</a:t>
            </a:r>
          </a:p>
          <a:p>
            <a:pPr lvl="0">
              <a:lnSpc>
                <a:spcPct val="107000"/>
              </a:lnSpc>
            </a:pPr>
            <a:endParaRPr lang="en-IN" dirty="0">
              <a:solidFill>
                <a:srgbClr val="7030A0"/>
              </a:solidFill>
              <a:latin typeface="Bahnschrift SemiBold" panose="020B0502040204020203" pitchFamily="34" charset="0"/>
              <a:ea typeface="Calibri" panose="020F0502020204030204" pitchFamily="34" charset="0"/>
              <a:cs typeface="Times New Roman" panose="02020603050405020304" pitchFamily="18" charset="0"/>
            </a:endParaRPr>
          </a:p>
          <a:p>
            <a:pPr marL="285750" lvl="0" indent="-285750">
              <a:lnSpc>
                <a:spcPct val="107000"/>
              </a:lnSpc>
              <a:buFont typeface="Wingdings" panose="05000000000000000000" pitchFamily="2" charset="2"/>
              <a:buChar char="q"/>
            </a:pPr>
            <a:r>
              <a:rPr lang="en-IN" dirty="0">
                <a:solidFill>
                  <a:srgbClr val="7030A0"/>
                </a:solidFill>
                <a:effectLst/>
                <a:latin typeface="Bahnschrift SemiBold" panose="020B0502040204020203" pitchFamily="34" charset="0"/>
                <a:ea typeface="Calibri" panose="020F0502020204030204" pitchFamily="34" charset="0"/>
                <a:cs typeface="Calibri" panose="020F0502020204030204" pitchFamily="34" charset="0"/>
              </a:rPr>
              <a:t>Next as a part of feature extraction I converted all the year columns to there respective age. Thinking that age will help us more than year.</a:t>
            </a:r>
          </a:p>
          <a:p>
            <a:pPr lvl="0">
              <a:lnSpc>
                <a:spcPct val="107000"/>
              </a:lnSpc>
            </a:pPr>
            <a:endParaRPr lang="en-IN" dirty="0">
              <a:solidFill>
                <a:srgbClr val="7030A0"/>
              </a:solidFill>
              <a:effectLst/>
              <a:latin typeface="Bahnschrift SemiBold" panose="020B0502040204020203" pitchFamily="34" charset="0"/>
              <a:ea typeface="Calibri" panose="020F0502020204030204" pitchFamily="34" charset="0"/>
              <a:cs typeface="Calibri" panose="020F0502020204030204" pitchFamily="34" charset="0"/>
            </a:endParaRPr>
          </a:p>
          <a:p>
            <a:pPr marL="285750" lvl="0" indent="-285750">
              <a:lnSpc>
                <a:spcPct val="107000"/>
              </a:lnSpc>
              <a:buFont typeface="Wingdings" panose="05000000000000000000" pitchFamily="2" charset="2"/>
              <a:buChar char="q"/>
            </a:pPr>
            <a:r>
              <a:rPr lang="en-IN" dirty="0">
                <a:solidFill>
                  <a:srgbClr val="7030A0"/>
                </a:solidFill>
                <a:effectLst/>
                <a:latin typeface="Bahnschrift SemiBold" panose="020B0502040204020203" pitchFamily="34" charset="0"/>
                <a:ea typeface="Calibri" panose="020F0502020204030204" pitchFamily="34" charset="0"/>
              </a:rPr>
              <a:t>And all these steps were performed to both train and test datasets separately and simultaneously.</a:t>
            </a:r>
            <a:endParaRPr lang="en-IN" dirty="0">
              <a:solidFill>
                <a:srgbClr val="7030A0"/>
              </a:solidFill>
              <a:latin typeface="Bahnschrift SemiBold" panose="020B0502040204020203" pitchFamily="34" charset="0"/>
              <a:cs typeface="Calibri" panose="020F0502020204030204" pitchFamily="34" charset="0"/>
            </a:endParaRPr>
          </a:p>
        </p:txBody>
      </p:sp>
    </p:spTree>
    <p:extLst>
      <p:ext uri="{BB962C8B-B14F-4D97-AF65-F5344CB8AC3E}">
        <p14:creationId xmlns:p14="http://schemas.microsoft.com/office/powerpoint/2010/main" val="3585225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577516" y="375345"/>
            <a:ext cx="10628130" cy="693060"/>
          </a:xfrm>
        </p:spPr>
        <p:txBody>
          <a:bodyPr>
            <a:noAutofit/>
          </a:bodyPr>
          <a:lstStyle/>
          <a:p>
            <a:pPr algn="ctr"/>
            <a:r>
              <a:rPr lang="en-IN" sz="5400" b="1" u="sng" dirty="0">
                <a:solidFill>
                  <a:srgbClr val="7030A0"/>
                </a:solidFill>
              </a:rPr>
              <a:t>VISUALIZATION OF NUMERICAL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1E84695E-3376-EA60-3B1B-F8E81797844A}"/>
              </a:ext>
            </a:extLst>
          </p:cNvPr>
          <p:cNvPicPr>
            <a:picLocks noChangeAspect="1"/>
          </p:cNvPicPr>
          <p:nvPr/>
        </p:nvPicPr>
        <p:blipFill rotWithShape="1">
          <a:blip r:embed="rId3"/>
          <a:srcRect l="4737" t="7859" r="44263" b="26597"/>
          <a:stretch/>
        </p:blipFill>
        <p:spPr>
          <a:xfrm>
            <a:off x="0" y="2271562"/>
            <a:ext cx="6217920" cy="4494998"/>
          </a:xfrm>
          <a:prstGeom prst="rect">
            <a:avLst/>
          </a:prstGeom>
        </p:spPr>
      </p:pic>
      <p:pic>
        <p:nvPicPr>
          <p:cNvPr id="7" name="Picture 6">
            <a:extLst>
              <a:ext uri="{FF2B5EF4-FFF2-40B4-BE49-F238E27FC236}">
                <a16:creationId xmlns:a16="http://schemas.microsoft.com/office/drawing/2014/main" id="{8CEFF499-D9B6-6E3B-D006-B5D5F98FD8C5}"/>
              </a:ext>
            </a:extLst>
          </p:cNvPr>
          <p:cNvPicPr>
            <a:picLocks noChangeAspect="1"/>
          </p:cNvPicPr>
          <p:nvPr/>
        </p:nvPicPr>
        <p:blipFill rotWithShape="1">
          <a:blip r:embed="rId4"/>
          <a:srcRect l="4737" t="8281" r="44421" b="25895"/>
          <a:stretch/>
        </p:blipFill>
        <p:spPr>
          <a:xfrm>
            <a:off x="6217921" y="2271562"/>
            <a:ext cx="5974080" cy="4494998"/>
          </a:xfrm>
          <a:prstGeom prst="rect">
            <a:avLst/>
          </a:prstGeom>
        </p:spPr>
      </p:pic>
    </p:spTree>
    <p:extLst>
      <p:ext uri="{BB962C8B-B14F-4D97-AF65-F5344CB8AC3E}">
        <p14:creationId xmlns:p14="http://schemas.microsoft.com/office/powerpoint/2010/main" val="53238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OBSERVATIONS: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365381" cy="5303520"/>
          </a:xfrm>
        </p:spPr>
        <p:txBody>
          <a:bodyPr>
            <a:noAutofit/>
          </a:bodyPr>
          <a:lstStyle/>
          <a:p>
            <a:pPr>
              <a:lnSpc>
                <a:spcPct val="107000"/>
              </a:lnSpc>
              <a:spcBef>
                <a:spcPts val="300"/>
              </a:spcBef>
              <a:spcAft>
                <a:spcPts val="300"/>
              </a:spcAft>
              <a:buFont typeface="Wingdings" panose="05000000000000000000" pitchFamily="2" charset="2"/>
              <a:buChar char="q"/>
            </a:pPr>
            <a:r>
              <a:rPr lang="en-IN" sz="2000" dirty="0"/>
              <a:t> </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For 1-STORY 1946 &amp; NEWER ALL STYLES (20) and 2-STORY 1946 &amp; NEWER (60) types of dwelling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MSSuubClass</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the sales is good and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SalePrice</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is also high.</a:t>
            </a:r>
            <a:endParaRPr lang="en-IN" sz="2000" dirty="0">
              <a:solidFill>
                <a:srgbClr val="7030A0"/>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q"/>
            </a:pP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As Rates the overall material and finish of the house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OverallQual</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is increasing linearly sales is also increasing And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SalePrice</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is also increasing linearly.</a:t>
            </a:r>
            <a:endParaRPr lang="en-IN" sz="2000" dirty="0">
              <a:solidFill>
                <a:srgbClr val="7030A0"/>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q"/>
            </a:pP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For 5(Average) overall condition of the house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OverallCond</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the sales is high and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SalePrice</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is also high.</a:t>
            </a:r>
            <a:endParaRPr lang="en-IN" sz="2000" dirty="0">
              <a:solidFill>
                <a:srgbClr val="7030A0"/>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q"/>
            </a:pP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For 0 and 1 Basement full bathrooms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BsmtFullBath</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the sales as well as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SalePrice</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is high.</a:t>
            </a:r>
            <a:endParaRPr lang="en-IN" sz="2000" dirty="0">
              <a:solidFill>
                <a:srgbClr val="7030A0"/>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q"/>
            </a:pP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For 0 Basement half bathrooms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BsmtHalfBath</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the sales as well as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SalePrice</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is high.</a:t>
            </a:r>
            <a:endParaRPr lang="en-IN" sz="2000" dirty="0">
              <a:solidFill>
                <a:srgbClr val="7030A0"/>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q"/>
            </a:pP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For 1 and 2 Full bathrooms above grade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FullBath</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the sales as well as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SalePrice</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is high.</a:t>
            </a:r>
            <a:endParaRPr lang="en-IN" sz="20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endParaRPr>
          </a:p>
          <a:p>
            <a:pPr marL="0" indent="0">
              <a:buNone/>
            </a:pPr>
            <a:r>
              <a:rPr lang="en-IN" sz="2000" dirty="0"/>
              <a:t>            </a:t>
            </a:r>
          </a:p>
        </p:txBody>
      </p:sp>
    </p:spTree>
    <p:extLst>
      <p:ext uri="{BB962C8B-B14F-4D97-AF65-F5344CB8AC3E}">
        <p14:creationId xmlns:p14="http://schemas.microsoft.com/office/powerpoint/2010/main" val="4139550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24247" y="0"/>
            <a:ext cx="9603275" cy="693060"/>
          </a:xfrm>
        </p:spPr>
        <p:txBody>
          <a:bodyPr>
            <a:noAutofit/>
          </a:bodyPr>
          <a:lstStyle/>
          <a:p>
            <a:pPr algn="ctr"/>
            <a:r>
              <a:rPr lang="en-IN" sz="5400" b="1" u="sng" dirty="0">
                <a:solidFill>
                  <a:srgbClr val="7030A0"/>
                </a:solidFill>
              </a:rPr>
              <a:t>OBSERVATIONS: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98384" y="981776"/>
            <a:ext cx="9673390" cy="5630779"/>
          </a:xfrm>
        </p:spPr>
        <p:txBody>
          <a:bodyPr>
            <a:noAutofit/>
          </a:bodyPr>
          <a:lstStyle/>
          <a:p>
            <a:pPr lvl="0">
              <a:lnSpc>
                <a:spcPct val="107000"/>
              </a:lnSpc>
              <a:spcBef>
                <a:spcPts val="300"/>
              </a:spcBef>
              <a:spcAft>
                <a:spcPts val="300"/>
              </a:spcAft>
              <a:buFont typeface="Wingdings" panose="05000000000000000000" pitchFamily="2" charset="2"/>
              <a:buChar char="q"/>
            </a:pP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For 0 and 1 Half baths above grade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HalfBath</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the sales as well as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SalePrice</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is high.</a:t>
            </a:r>
            <a:endParaRPr lang="en-IN" sz="2000" dirty="0">
              <a:solidFill>
                <a:srgbClr val="7030A0"/>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q"/>
            </a:pP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For 2, 3 and 4 Bedrooms above grade (does NOT include basement bedrooms)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BedroomAbvGr</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the sales as well as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SalePrice</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is high.</a:t>
            </a:r>
            <a:endParaRPr lang="en-IN" sz="2000" dirty="0">
              <a:solidFill>
                <a:srgbClr val="7030A0"/>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q"/>
            </a:pP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For 1 Kitchens above grade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KitchenAbvGr</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the sales as well as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SalePrice</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is high.</a:t>
            </a:r>
            <a:endParaRPr lang="en-IN" sz="2000" dirty="0">
              <a:solidFill>
                <a:srgbClr val="7030A0"/>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q"/>
            </a:pP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For 4-9 Total rooms above grade (does not include bathrooms)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TotRmsAbvGrd</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the sales as well as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SalePrice</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is high.</a:t>
            </a:r>
            <a:endParaRPr lang="en-IN" sz="2000" dirty="0">
              <a:solidFill>
                <a:srgbClr val="7030A0"/>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q"/>
            </a:pP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For 0 and 1 Number of fireplaces (Fireplaces) the sales as well as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SalePrice</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is high.</a:t>
            </a:r>
            <a:endParaRPr lang="en-IN" sz="2000" dirty="0">
              <a:solidFill>
                <a:srgbClr val="7030A0"/>
              </a:solidFill>
              <a:effectLst/>
              <a:latin typeface="Bahnschrift SemiBold" panose="020B0502040204020203" pitchFamily="34"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q"/>
            </a:pP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For 1 and 2 Size of garage in car capacity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GarageCars</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the sales is high and for 3 Size of garage in car capacity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GarageCars</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the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SalePrice</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is high.</a:t>
            </a:r>
            <a:endParaRPr lang="en-IN" sz="2000" dirty="0">
              <a:solidFill>
                <a:srgbClr val="7030A0"/>
              </a:solidFill>
              <a:latin typeface="Bahnschrift SemiBold" panose="020B0502040204020203" pitchFamily="34"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q"/>
            </a:pP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In between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april</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to august for Month Sold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MoSold</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the sales is good with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SalePrice</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a:t>
            </a:r>
            <a:endParaRPr lang="en-IN" sz="2000" dirty="0">
              <a:solidFill>
                <a:srgbClr val="7030A0"/>
              </a:solidFill>
              <a:latin typeface="Bahnschrift SemiBold" panose="020B0502040204020203" pitchFamily="34"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q"/>
            </a:pP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For all the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Year_SinceSold</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the </a:t>
            </a:r>
            <a:r>
              <a:rPr lang="en-IN" sz="2000"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SalePrice</a:t>
            </a:r>
            <a:r>
              <a:rPr lang="en-IN" sz="2000"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and sales both are same.</a:t>
            </a:r>
            <a:endParaRPr lang="en-IN" sz="20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endParaRPr>
          </a:p>
          <a:p>
            <a:pPr marL="0" indent="0">
              <a:lnSpc>
                <a:spcPct val="107000"/>
              </a:lnSpc>
              <a:spcBef>
                <a:spcPts val="300"/>
              </a:spcBef>
              <a:spcAft>
                <a:spcPts val="300"/>
              </a:spcAft>
              <a:buNone/>
            </a:pPr>
            <a:endParaRPr lang="en-IN" dirty="0">
              <a:solidFill>
                <a:srgbClr val="7030A0"/>
              </a:solidFill>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r>
              <a:rPr lang="en-IN" sz="2400" dirty="0">
                <a:solidFill>
                  <a:srgbClr val="7030A0"/>
                </a:solidFill>
              </a:rPr>
              <a:t>            </a:t>
            </a:r>
          </a:p>
        </p:txBody>
      </p:sp>
    </p:spTree>
    <p:extLst>
      <p:ext uri="{BB962C8B-B14F-4D97-AF65-F5344CB8AC3E}">
        <p14:creationId xmlns:p14="http://schemas.microsoft.com/office/powerpoint/2010/main" val="2280038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0" y="0"/>
            <a:ext cx="11887200" cy="693060"/>
          </a:xfrm>
        </p:spPr>
        <p:txBody>
          <a:bodyPr>
            <a:noAutofit/>
          </a:bodyPr>
          <a:lstStyle/>
          <a:p>
            <a:pPr algn="ctr"/>
            <a:r>
              <a:rPr lang="en-IN" sz="5400" b="1" u="sng" dirty="0">
                <a:solidFill>
                  <a:srgbClr val="7030A0"/>
                </a:solidFill>
              </a:rPr>
              <a:t>VIZUALIZATION OF CATEGORICAL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46434"/>
            <a:ext cx="9298005" cy="4494998"/>
          </a:xfrm>
        </p:spPr>
        <p:txBody>
          <a:bodyPr>
            <a:noAutofit/>
          </a:bodyPr>
          <a:lstStyle/>
          <a:p>
            <a:pPr marL="0" indent="0">
              <a:buNone/>
            </a:pPr>
            <a:r>
              <a:rPr lang="en-IN" sz="2400" dirty="0"/>
              <a:t>             </a:t>
            </a:r>
          </a:p>
        </p:txBody>
      </p:sp>
      <p:pic>
        <p:nvPicPr>
          <p:cNvPr id="9" name="Picture 8">
            <a:extLst>
              <a:ext uri="{FF2B5EF4-FFF2-40B4-BE49-F238E27FC236}">
                <a16:creationId xmlns:a16="http://schemas.microsoft.com/office/drawing/2014/main" id="{8DF4B7B7-72CF-FF88-2883-7B3C478F382E}"/>
              </a:ext>
            </a:extLst>
          </p:cNvPr>
          <p:cNvPicPr>
            <a:picLocks noChangeAspect="1"/>
          </p:cNvPicPr>
          <p:nvPr/>
        </p:nvPicPr>
        <p:blipFill rotWithShape="1">
          <a:blip r:embed="rId3"/>
          <a:srcRect l="8922" t="8141" r="42447" b="22947"/>
          <a:stretch/>
        </p:blipFill>
        <p:spPr>
          <a:xfrm>
            <a:off x="14437" y="1732547"/>
            <a:ext cx="12036391" cy="4908885"/>
          </a:xfrm>
          <a:prstGeom prst="rect">
            <a:avLst/>
          </a:prstGeom>
        </p:spPr>
      </p:pic>
    </p:spTree>
    <p:extLst>
      <p:ext uri="{BB962C8B-B14F-4D97-AF65-F5344CB8AC3E}">
        <p14:creationId xmlns:p14="http://schemas.microsoft.com/office/powerpoint/2010/main" val="4029513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0"/>
            <a:ext cx="9603275" cy="693060"/>
          </a:xfrm>
        </p:spPr>
        <p:txBody>
          <a:bodyPr>
            <a:noAutofit/>
          </a:bodyPr>
          <a:lstStyle/>
          <a:p>
            <a:pPr algn="ctr"/>
            <a:r>
              <a:rPr lang="en-IN" sz="5400" b="1" u="sng" dirty="0">
                <a:solidFill>
                  <a:srgbClr val="7030A0"/>
                </a:solidFill>
              </a:rPr>
              <a:t>OBSERVATIONS: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92505" y="1097281"/>
            <a:ext cx="11184556" cy="5905098"/>
          </a:xfrm>
        </p:spPr>
        <p:txBody>
          <a:bodyPr>
            <a:noAutofit/>
          </a:bodyPr>
          <a:lstStyle/>
          <a:p>
            <a:pPr lvl="0">
              <a:lnSpc>
                <a:spcPct val="107000"/>
              </a:lnSpc>
              <a:spcBef>
                <a:spcPts val="300"/>
              </a:spcBef>
              <a:spcAft>
                <a:spcPts val="300"/>
              </a:spcAft>
              <a:buFont typeface="Wingdings" panose="05000000000000000000" pitchFamily="2" charset="2"/>
              <a:buChar char="q"/>
            </a:pP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Floating Village Residential (FV) and Residential Low Density(RL) zoning classification of the sale(</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MSZoning</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the </a:t>
            </a:r>
            <a:r>
              <a:rPr lang="en-IN" dirty="0" err="1">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SalePrice</a:t>
            </a:r>
            <a:r>
              <a:rPr lang="en-IN" dirty="0">
                <a:solidFill>
                  <a:srgbClr val="7030A0"/>
                </a:solidFill>
                <a:effectLst/>
                <a:latin typeface="Bahnschrift SemiBold" panose="020B0502040204020203" pitchFamily="34" charset="0"/>
                <a:ea typeface="Times New Roman" panose="02020603050405020304" pitchFamily="18" charset="0"/>
                <a:cs typeface="Calibri" panose="020F0502020204030204" pitchFamily="34" charset="0"/>
              </a:rPr>
              <a:t> </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is high.</a:t>
            </a:r>
          </a:p>
          <a:p>
            <a:pPr lvl="0">
              <a:lnSpc>
                <a:spcPct val="107000"/>
              </a:lnSpc>
              <a:spcBef>
                <a:spcPts val="300"/>
              </a:spcBef>
              <a:spcAft>
                <a:spcPts val="300"/>
              </a:spcAft>
              <a:buFont typeface="Wingdings" panose="05000000000000000000" pitchFamily="2" charset="2"/>
              <a:buChar char="q"/>
            </a:pP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paved type of road access to property (Street) the </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is high.</a:t>
            </a:r>
          </a:p>
          <a:p>
            <a:pPr lvl="0">
              <a:lnSpc>
                <a:spcPct val="107000"/>
              </a:lnSpc>
              <a:spcBef>
                <a:spcPts val="300"/>
              </a:spcBef>
              <a:spcAft>
                <a:spcPts val="300"/>
              </a:spcAft>
              <a:buFont typeface="Wingdings" panose="05000000000000000000" pitchFamily="2" charset="2"/>
              <a:buChar char="q"/>
            </a:pP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Slightly irregular (IR1), Moderately Irregular (IR2) and Irregular (IR3) shape of property (</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LotShape</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the </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is high.</a:t>
            </a:r>
          </a:p>
          <a:p>
            <a:pPr lvl="0">
              <a:lnSpc>
                <a:spcPct val="107000"/>
              </a:lnSpc>
              <a:spcBef>
                <a:spcPts val="300"/>
              </a:spcBef>
              <a:spcAft>
                <a:spcPts val="300"/>
              </a:spcAft>
              <a:buFont typeface="Wingdings" panose="05000000000000000000" pitchFamily="2" charset="2"/>
              <a:buChar char="q"/>
            </a:pP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Hillside - Significant slope from side to side (HLS) Flatness of the property (</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LandContour</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the </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is High.</a:t>
            </a:r>
          </a:p>
          <a:p>
            <a:pPr lvl="0">
              <a:lnSpc>
                <a:spcPct val="107000"/>
              </a:lnSpc>
              <a:spcBef>
                <a:spcPts val="300"/>
              </a:spcBef>
              <a:spcAft>
                <a:spcPts val="300"/>
              </a:spcAft>
              <a:buFont typeface="Wingdings" panose="05000000000000000000" pitchFamily="2" charset="2"/>
              <a:buChar char="q"/>
            </a:pP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Cul-de-sac (</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CulDSac</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Lot configuration (</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LotConfig</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the </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is High.</a:t>
            </a:r>
          </a:p>
          <a:p>
            <a:pPr lvl="0">
              <a:lnSpc>
                <a:spcPct val="107000"/>
              </a:lnSpc>
              <a:spcBef>
                <a:spcPts val="300"/>
              </a:spcBef>
              <a:spcAft>
                <a:spcPts val="300"/>
              </a:spcAft>
              <a:buFont typeface="Wingdings" panose="05000000000000000000" pitchFamily="2" charset="2"/>
              <a:buChar char="q"/>
            </a:pP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all types of Slope of property (</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LandSlope</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i.e., Gentle slope (</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Gtl</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Moderate Slope (Mod) and Severe Slope (</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Sev</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the </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is High.</a:t>
            </a:r>
          </a:p>
          <a:p>
            <a:pPr lvl="0">
              <a:lnSpc>
                <a:spcPct val="107000"/>
              </a:lnSpc>
              <a:spcBef>
                <a:spcPts val="300"/>
              </a:spcBef>
              <a:spcAft>
                <a:spcPts val="300"/>
              </a:spcAft>
              <a:buFont typeface="Wingdings" panose="05000000000000000000" pitchFamily="2" charset="2"/>
              <a:buChar char="q"/>
            </a:pP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Northridge (</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NoRidge</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locations within Ames city limits (</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Neighborhood</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the </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is High.</a:t>
            </a:r>
          </a:p>
          <a:p>
            <a:pPr lvl="0">
              <a:lnSpc>
                <a:spcPct val="107000"/>
              </a:lnSpc>
              <a:spcBef>
                <a:spcPts val="300"/>
              </a:spcBef>
              <a:spcAft>
                <a:spcPts val="300"/>
              </a:spcAft>
              <a:buFont typeface="Wingdings" panose="05000000000000000000" pitchFamily="2" charset="2"/>
              <a:buChar char="q"/>
            </a:pP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Within 200' of North-South Railroad (</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RRNn</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Adjacent to </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postive</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off-site feature (</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PosA</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and Near positive off-site feature--park, greenbelt, etc. (</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PosN</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Proximity to various conditions(Condition1) has the maximum </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a:t>
            </a:r>
          </a:p>
          <a:p>
            <a:pPr lvl="0">
              <a:lnSpc>
                <a:spcPct val="107000"/>
              </a:lnSpc>
              <a:spcBef>
                <a:spcPts val="300"/>
              </a:spcBef>
              <a:spcAft>
                <a:spcPts val="300"/>
              </a:spcAft>
              <a:buFont typeface="Wingdings" panose="05000000000000000000" pitchFamily="2" charset="2"/>
              <a:buChar char="q"/>
            </a:pP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Adjacent to positive off-site feature (</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PosA</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and Near positive off-site feature--park, greenbelt, etc.(</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PosN</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Proximity to various conditions (if more than one is present) (Condition2) has maximum </a:t>
            </a:r>
            <a:r>
              <a:rPr lang="en-IN"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a:t>
            </a:r>
            <a:endParaRPr lang="en-IN" dirty="0">
              <a:solidFill>
                <a:srgbClr val="7030A0"/>
              </a:solidFill>
              <a:latin typeface="Bahnschrift SemiBold" panose="020B0502040204020203" pitchFamily="34" charset="0"/>
            </a:endParaRPr>
          </a:p>
        </p:txBody>
      </p:sp>
    </p:spTree>
    <p:extLst>
      <p:ext uri="{BB962C8B-B14F-4D97-AF65-F5344CB8AC3E}">
        <p14:creationId xmlns:p14="http://schemas.microsoft.com/office/powerpoint/2010/main" val="2847234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0" y="0"/>
            <a:ext cx="11887200" cy="693060"/>
          </a:xfrm>
        </p:spPr>
        <p:txBody>
          <a:bodyPr>
            <a:noAutofit/>
          </a:bodyPr>
          <a:lstStyle/>
          <a:p>
            <a:pPr algn="ctr"/>
            <a:r>
              <a:rPr lang="en-IN" sz="5400" b="1" u="sng" dirty="0">
                <a:solidFill>
                  <a:srgbClr val="7030A0"/>
                </a:solidFill>
              </a:rPr>
              <a:t>VIZUALIZATION OF CATEGORICAL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46434"/>
            <a:ext cx="9298005" cy="4494998"/>
          </a:xfrm>
        </p:spPr>
        <p:txBody>
          <a:bodyPr>
            <a:noAutofit/>
          </a:bodyPr>
          <a:lstStyle/>
          <a:p>
            <a:pPr marL="0" indent="0">
              <a:buNone/>
            </a:pPr>
            <a:r>
              <a:rPr lang="en-IN" sz="2400" dirty="0"/>
              <a:t>             </a:t>
            </a:r>
          </a:p>
        </p:txBody>
      </p:sp>
      <p:pic>
        <p:nvPicPr>
          <p:cNvPr id="11" name="Picture 10">
            <a:extLst>
              <a:ext uri="{FF2B5EF4-FFF2-40B4-BE49-F238E27FC236}">
                <a16:creationId xmlns:a16="http://schemas.microsoft.com/office/drawing/2014/main" id="{BE204D56-269B-8A04-8B6B-A132EA1B3DED}"/>
              </a:ext>
            </a:extLst>
          </p:cNvPr>
          <p:cNvPicPr>
            <a:picLocks noChangeAspect="1"/>
          </p:cNvPicPr>
          <p:nvPr/>
        </p:nvPicPr>
        <p:blipFill rotWithShape="1">
          <a:blip r:embed="rId3"/>
          <a:srcRect l="9001" t="8001" r="42368" b="18877"/>
          <a:stretch/>
        </p:blipFill>
        <p:spPr>
          <a:xfrm>
            <a:off x="86628" y="1722922"/>
            <a:ext cx="11786136" cy="4918510"/>
          </a:xfrm>
          <a:prstGeom prst="rect">
            <a:avLst/>
          </a:prstGeom>
        </p:spPr>
      </p:pic>
    </p:spTree>
    <p:extLst>
      <p:ext uri="{BB962C8B-B14F-4D97-AF65-F5344CB8AC3E}">
        <p14:creationId xmlns:p14="http://schemas.microsoft.com/office/powerpoint/2010/main" val="1652854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US" sz="5400" b="1" u="sng" dirty="0">
                <a:solidFill>
                  <a:srgbClr val="7030A0"/>
                </a:solidFill>
              </a:rPr>
              <a:t>CONTENT</a:t>
            </a: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451579" y="1337912"/>
            <a:ext cx="9603275" cy="4639376"/>
          </a:xfrm>
        </p:spPr>
        <p:txBody>
          <a:bodyPr>
            <a:normAutofit fontScale="25000" lnSpcReduction="20000"/>
          </a:bodyPr>
          <a:lstStyle/>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Overview.</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Problem Statement.</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Problem Understanding.</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What is Housing Price Prediction?</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Importance of housing price prediction.</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Exploratory data analysis.</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Visualizations.</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Analysis.</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Data cleaning steps.</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Model Building.</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Hyper Parameter Tunning.</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Saving the model and predictions from saved best model.</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Conclusion.</a:t>
            </a:r>
          </a:p>
          <a:p>
            <a:endParaRPr lang="en-IN" dirty="0"/>
          </a:p>
        </p:txBody>
      </p:sp>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0"/>
            <a:ext cx="9603275" cy="693060"/>
          </a:xfrm>
        </p:spPr>
        <p:txBody>
          <a:bodyPr>
            <a:noAutofit/>
          </a:bodyPr>
          <a:lstStyle/>
          <a:p>
            <a:pPr algn="ctr"/>
            <a:r>
              <a:rPr lang="en-IN" sz="5400" b="1" u="sng" dirty="0">
                <a:solidFill>
                  <a:srgbClr val="7030A0"/>
                </a:solidFill>
              </a:rPr>
              <a:t>OBSERVATIONS: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356135" y="1280161"/>
            <a:ext cx="9336506" cy="5905098"/>
          </a:xfrm>
        </p:spPr>
        <p:txBody>
          <a:bodyPr>
            <a:noAutofit/>
          </a:bodyPr>
          <a:lstStyle/>
          <a:p>
            <a:pPr lvl="0">
              <a:lnSpc>
                <a:spcPct val="107000"/>
              </a:lnSpc>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Single-family Detached(1Fam) and Townhouse End Unit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TwnhsE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type of dwelling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BldgType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the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is high.</a:t>
            </a:r>
          </a:p>
          <a:p>
            <a:pPr lvl="0">
              <a:lnSpc>
                <a:spcPct val="107000"/>
              </a:lnSpc>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2Story and Two and one-half story: 2nd level finished(2.5Fin) Style of dwelling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HouseStyle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the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is high.</a:t>
            </a:r>
          </a:p>
          <a:p>
            <a:pPr lvl="0">
              <a:lnSpc>
                <a:spcPct val="107000"/>
              </a:lnSpc>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Shed Type of roof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RoofStyle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the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is high.</a:t>
            </a:r>
          </a:p>
          <a:p>
            <a:pPr lvl="0">
              <a:lnSpc>
                <a:spcPct val="107000"/>
              </a:lnSpc>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Wood Shingles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WdShngl</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Roof material (RoofMat1) the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is high.</a:t>
            </a:r>
          </a:p>
          <a:p>
            <a:pPr lvl="0">
              <a:lnSpc>
                <a:spcPct val="107000"/>
              </a:lnSpc>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Cement Board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CemntBd</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Imitation Stucco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ImStucc</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and Stone type of Exterior covering on house(Exterior1st) the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is high.</a:t>
            </a:r>
          </a:p>
          <a:p>
            <a:pPr lvl="0">
              <a:lnSpc>
                <a:spcPct val="107000"/>
              </a:lnSpc>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Cement Board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CemntBd</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Imitation Stucco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ImStucc</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and other Exterior covering on house (if more than one material) (Exterior2) has maximum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a:t>
            </a:r>
          </a:p>
          <a:p>
            <a:pPr lvl="0">
              <a:lnSpc>
                <a:spcPct val="107000"/>
              </a:lnSpc>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Stone Masonry veneer type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MasvnrType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the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is high.</a:t>
            </a:r>
          </a:p>
          <a:p>
            <a:pPr lvl="0">
              <a:lnSpc>
                <a:spcPct val="107000"/>
              </a:lnSpc>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Excellent (Ex) quality of the material on the exterior(</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ExterQual</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the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is high.</a:t>
            </a:r>
          </a:p>
          <a:p>
            <a:pPr lvl="0">
              <a:lnSpc>
                <a:spcPct val="107000"/>
              </a:lnSpc>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Excellent (Ex) present condition of the material on the exterior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ExterCond</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the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is high.</a:t>
            </a:r>
          </a:p>
          <a:p>
            <a:pPr marL="0" lvl="0" indent="0">
              <a:lnSpc>
                <a:spcPct val="107000"/>
              </a:lnSpc>
              <a:spcBef>
                <a:spcPts val="300"/>
              </a:spcBef>
              <a:spcAft>
                <a:spcPts val="300"/>
              </a:spcAft>
              <a:buNone/>
            </a:pPr>
            <a:endParaRPr lang="en-IN" dirty="0">
              <a:solidFill>
                <a:srgbClr val="7030A0"/>
              </a:solidFill>
              <a:latin typeface="Bahnschrift SemiBold" panose="020B0502040204020203" pitchFamily="34" charset="0"/>
            </a:endParaRPr>
          </a:p>
        </p:txBody>
      </p:sp>
    </p:spTree>
    <p:extLst>
      <p:ext uri="{BB962C8B-B14F-4D97-AF65-F5344CB8AC3E}">
        <p14:creationId xmlns:p14="http://schemas.microsoft.com/office/powerpoint/2010/main" val="1545456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0" y="0"/>
            <a:ext cx="11887200" cy="693060"/>
          </a:xfrm>
        </p:spPr>
        <p:txBody>
          <a:bodyPr>
            <a:noAutofit/>
          </a:bodyPr>
          <a:lstStyle/>
          <a:p>
            <a:pPr algn="ctr"/>
            <a:r>
              <a:rPr lang="en-IN" sz="5400" b="1" u="sng" dirty="0">
                <a:solidFill>
                  <a:srgbClr val="7030A0"/>
                </a:solidFill>
              </a:rPr>
              <a:t>VIZUALIZATION OF CATEGORICAL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46434"/>
            <a:ext cx="9298005" cy="4494998"/>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DB1CFEEC-2B83-ED6E-B09C-9B3DC3EB3BDF}"/>
              </a:ext>
            </a:extLst>
          </p:cNvPr>
          <p:cNvPicPr>
            <a:picLocks noChangeAspect="1"/>
          </p:cNvPicPr>
          <p:nvPr/>
        </p:nvPicPr>
        <p:blipFill rotWithShape="1">
          <a:blip r:embed="rId3"/>
          <a:srcRect l="8763" t="8000" r="42211" b="28421"/>
          <a:stretch/>
        </p:blipFill>
        <p:spPr>
          <a:xfrm>
            <a:off x="118711" y="1761423"/>
            <a:ext cx="12073289" cy="5106349"/>
          </a:xfrm>
          <a:prstGeom prst="rect">
            <a:avLst/>
          </a:prstGeom>
        </p:spPr>
      </p:pic>
    </p:spTree>
    <p:extLst>
      <p:ext uri="{BB962C8B-B14F-4D97-AF65-F5344CB8AC3E}">
        <p14:creationId xmlns:p14="http://schemas.microsoft.com/office/powerpoint/2010/main" val="1765120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0"/>
            <a:ext cx="9603275" cy="693060"/>
          </a:xfrm>
        </p:spPr>
        <p:txBody>
          <a:bodyPr>
            <a:noAutofit/>
          </a:bodyPr>
          <a:lstStyle/>
          <a:p>
            <a:pPr algn="ctr"/>
            <a:r>
              <a:rPr lang="en-IN" sz="5400" b="1" u="sng" dirty="0">
                <a:solidFill>
                  <a:srgbClr val="7030A0"/>
                </a:solidFill>
              </a:rPr>
              <a:t>OBSERVATIONS: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356135" y="1280161"/>
            <a:ext cx="9336506" cy="5505650"/>
          </a:xfrm>
        </p:spPr>
        <p:txBody>
          <a:bodyPr>
            <a:noAutofit/>
          </a:bodyPr>
          <a:lstStyle/>
          <a:p>
            <a:pPr lvl="0">
              <a:lnSpc>
                <a:spcPct val="107000"/>
              </a:lnSpc>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Standard Circuit Breakers &amp; Romex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Sbrkr</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of Electrical system (Electrical) the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is Maximum.</a:t>
            </a:r>
          </a:p>
          <a:p>
            <a:pPr lvl="0">
              <a:lnSpc>
                <a:spcPct val="107000"/>
              </a:lnSpc>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Excellent (Ex) Kitchen quality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KitchenQual</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the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is high.</a:t>
            </a:r>
          </a:p>
          <a:p>
            <a:pPr lvl="0">
              <a:lnSpc>
                <a:spcPct val="107000"/>
              </a:lnSpc>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Typical Functionality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Typ</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type of Home functionality (Assume typical unless deductions are warranted) (Functional) the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is high.</a:t>
            </a:r>
          </a:p>
          <a:p>
            <a:pPr lvl="0">
              <a:lnSpc>
                <a:spcPct val="107000"/>
              </a:lnSpc>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Excellent - Exceptional Masonry Fireplace (Ex) of Fireplace quality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FireplaceQual</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has highest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a:t>
            </a:r>
          </a:p>
          <a:p>
            <a:pPr lvl="0">
              <a:lnSpc>
                <a:spcPct val="107000"/>
              </a:lnSpc>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Built-In (Garage part of house - typically has room above garage)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BuiltIn</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Garage location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GarageType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the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is maximum.</a:t>
            </a:r>
          </a:p>
          <a:p>
            <a:pPr lvl="0">
              <a:lnSpc>
                <a:spcPct val="107000"/>
              </a:lnSpc>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Completely finished (Fin) Interior of the garage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GarageFinish</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the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is high.</a:t>
            </a:r>
          </a:p>
          <a:p>
            <a:pPr lvl="0">
              <a:lnSpc>
                <a:spcPct val="107000"/>
              </a:lnSpc>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Excellent (Ex) Garage quality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GarageQual</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the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is high.</a:t>
            </a:r>
          </a:p>
          <a:p>
            <a:pPr lvl="0">
              <a:lnSpc>
                <a:spcPct val="107000"/>
              </a:lnSpc>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Typical/Average (TA) and Good (Gd) Garage condition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GarageCond</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the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is high.</a:t>
            </a:r>
          </a:p>
          <a:p>
            <a:pPr lvl="0">
              <a:lnSpc>
                <a:spcPct val="107000"/>
              </a:lnSpc>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For having Paved driveway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PavedDrive</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the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SalePriceis</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high.</a:t>
            </a:r>
            <a:endParaRPr lang="en-IN" dirty="0">
              <a:solidFill>
                <a:srgbClr val="7030A0"/>
              </a:solidFill>
              <a:latin typeface="Bahnschrift SemiBold" panose="020B0502040204020203" pitchFamily="34" charset="0"/>
            </a:endParaRPr>
          </a:p>
          <a:p>
            <a:pPr marL="0" lvl="0" indent="0">
              <a:lnSpc>
                <a:spcPct val="107000"/>
              </a:lnSpc>
              <a:spcBef>
                <a:spcPts val="300"/>
              </a:spcBef>
              <a:spcAft>
                <a:spcPts val="300"/>
              </a:spcAft>
              <a:buNone/>
            </a:pPr>
            <a:endParaRPr lang="en-IN" dirty="0">
              <a:solidFill>
                <a:srgbClr val="7030A0"/>
              </a:solidFill>
              <a:latin typeface="Bahnschrift SemiBold" panose="020B0502040204020203" pitchFamily="34" charset="0"/>
            </a:endParaRPr>
          </a:p>
        </p:txBody>
      </p:sp>
    </p:spTree>
    <p:extLst>
      <p:ext uri="{BB962C8B-B14F-4D97-AF65-F5344CB8AC3E}">
        <p14:creationId xmlns:p14="http://schemas.microsoft.com/office/powerpoint/2010/main" val="1840631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ANALYSIS: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8" y="1337912"/>
            <a:ext cx="7767588" cy="5303520"/>
          </a:xfrm>
        </p:spPr>
        <p:txBody>
          <a:bodyPr>
            <a:noAutofit/>
          </a:bodyPr>
          <a:lstStyle/>
          <a:p>
            <a:pPr lvl="0">
              <a:lnSpc>
                <a:spcPct val="107000"/>
              </a:lnSpc>
              <a:buFont typeface="Wingdings" panose="05000000000000000000" pitchFamily="2" charset="2"/>
              <a:buChar char="q"/>
            </a:pPr>
            <a:r>
              <a:rPr lang="en-IN" dirty="0">
                <a:effectLst/>
                <a:latin typeface="Bahnschrift SemiBold" panose="020B0502040204020203" pitchFamily="34" charset="0"/>
                <a:ea typeface="Calibri" panose="020F0502020204030204" pitchFamily="34" charset="0"/>
                <a:cs typeface="Times New Roman" panose="02020603050405020304" pitchFamily="18" charset="0"/>
              </a:rPr>
              <a:t>I have used box plot for each pair of categorical features that shows the relation with the median sale price for all the sub categories in each categorical feature. </a:t>
            </a:r>
          </a:p>
          <a:p>
            <a:pPr lvl="0">
              <a:lnSpc>
                <a:spcPct val="107000"/>
              </a:lnSpc>
              <a:buFont typeface="Wingdings" panose="05000000000000000000" pitchFamily="2" charset="2"/>
              <a:buChar char="q"/>
            </a:pPr>
            <a:r>
              <a:rPr lang="en-IN" dirty="0">
                <a:effectLst/>
                <a:latin typeface="Bahnschrift SemiBold" panose="020B0502040204020203" pitchFamily="34" charset="0"/>
                <a:ea typeface="Calibri" panose="020F0502020204030204" pitchFamily="34" charset="0"/>
                <a:cs typeface="Times New Roman" panose="02020603050405020304" pitchFamily="18" charset="0"/>
              </a:rPr>
              <a:t>And also for continuous numerical variables I have used reg plot to show the relationship between continuous numerical variable and target variable.</a:t>
            </a:r>
          </a:p>
          <a:p>
            <a:pPr lvl="0">
              <a:lnSpc>
                <a:spcPct val="107000"/>
              </a:lnSpc>
              <a:buFont typeface="Wingdings" panose="05000000000000000000" pitchFamily="2" charset="2"/>
              <a:buChar char="q"/>
            </a:pPr>
            <a:r>
              <a:rPr lang="en-IN" dirty="0">
                <a:effectLst/>
                <a:latin typeface="Bahnschrift SemiBold" panose="020B0502040204020203" pitchFamily="34" charset="0"/>
                <a:ea typeface="Calibri" panose="020F0502020204030204" pitchFamily="34" charset="0"/>
                <a:cs typeface="Times New Roman" panose="02020603050405020304" pitchFamily="18" charset="0"/>
              </a:rPr>
              <a:t>I found that there is a linear relationship between continuous numerical variable and </a:t>
            </a:r>
            <a:r>
              <a:rPr lang="en-IN" dirty="0" err="1">
                <a:effectLst/>
                <a:latin typeface="Bahnschrift SemiBold" panose="020B0502040204020203" pitchFamily="34" charset="0"/>
                <a:ea typeface="Calibri" panose="020F0502020204030204" pitchFamily="34" charset="0"/>
                <a:cs typeface="Times New Roman" panose="02020603050405020304" pitchFamily="18" charset="0"/>
              </a:rPr>
              <a:t>SalePrice</a:t>
            </a:r>
            <a:r>
              <a:rPr lang="en-IN" dirty="0">
                <a:effectLst/>
                <a:latin typeface="Bahnschrift SemiBold" panose="020B0502040204020203" pitchFamily="34" charset="0"/>
                <a:ea typeface="Calibri" panose="020F0502020204030204" pitchFamily="34" charset="0"/>
                <a:cs typeface="Times New Roman" panose="02020603050405020304" pitchFamily="18" charset="0"/>
              </a:rPr>
              <a:t>.</a:t>
            </a:r>
            <a:endParaRPr lang="en-IN" dirty="0">
              <a:latin typeface="Bahnschrift SemiBold" panose="020B0502040204020203" pitchFamily="34" charset="0"/>
            </a:endParaRPr>
          </a:p>
          <a:p>
            <a:pPr marL="0" indent="0">
              <a:buNone/>
            </a:pPr>
            <a:r>
              <a:rPr lang="en-IN" sz="2400" dirty="0"/>
              <a:t>           </a:t>
            </a:r>
          </a:p>
        </p:txBody>
      </p:sp>
    </p:spTree>
    <p:extLst>
      <p:ext uri="{BB962C8B-B14F-4D97-AF65-F5344CB8AC3E}">
        <p14:creationId xmlns:p14="http://schemas.microsoft.com/office/powerpoint/2010/main" val="1531104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DATA CLEANING STEPS: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346510" y="1876926"/>
            <a:ext cx="7517330" cy="5303520"/>
          </a:xfrm>
        </p:spPr>
        <p:txBody>
          <a:bodyPr>
            <a:noAutofit/>
          </a:bodyPr>
          <a:lstStyle/>
          <a:p>
            <a:pPr>
              <a:buFont typeface="Wingdings" panose="05000000000000000000" pitchFamily="2" charset="2"/>
              <a:buChar char="q"/>
            </a:pPr>
            <a:r>
              <a:rPr lang="en-IN" dirty="0">
                <a:latin typeface="Bahnschrift SemiBold" panose="020B0502040204020203" pitchFamily="34" charset="0"/>
              </a:rPr>
              <a:t>In my datasets I found null values, outliers and also skewness.</a:t>
            </a:r>
          </a:p>
          <a:p>
            <a:pPr>
              <a:buFont typeface="Wingdings" panose="05000000000000000000" pitchFamily="2" charset="2"/>
              <a:buChar char="q"/>
            </a:pPr>
            <a:r>
              <a:rPr lang="en-IN" dirty="0">
                <a:effectLst/>
                <a:latin typeface="Bahnschrift SemiBold" panose="020B0502040204020203" pitchFamily="34" charset="0"/>
                <a:ea typeface="Calibri" panose="020F0502020204030204" pitchFamily="34" charset="0"/>
                <a:cs typeface="Times New Roman" panose="02020603050405020304" pitchFamily="18" charset="0"/>
              </a:rPr>
              <a:t>I have used imputation method to replace null values. To remove outliers I have used percentile method. And to remove skewness I have used yeo-</a:t>
            </a:r>
            <a:r>
              <a:rPr lang="en-IN" dirty="0" err="1">
                <a:effectLst/>
                <a:latin typeface="Bahnschrift SemiBold" panose="020B0502040204020203" pitchFamily="34" charset="0"/>
                <a:ea typeface="Calibri" panose="020F0502020204030204" pitchFamily="34" charset="0"/>
                <a:cs typeface="Times New Roman" panose="02020603050405020304" pitchFamily="18" charset="0"/>
              </a:rPr>
              <a:t>johnson</a:t>
            </a:r>
            <a:r>
              <a:rPr lang="en-IN" dirty="0">
                <a:effectLst/>
                <a:latin typeface="Bahnschrift SemiBold" panose="020B0502040204020203" pitchFamily="34" charset="0"/>
                <a:ea typeface="Calibri" panose="020F0502020204030204" pitchFamily="34" charset="0"/>
                <a:cs typeface="Times New Roman" panose="02020603050405020304" pitchFamily="18" charset="0"/>
              </a:rPr>
              <a:t> method. </a:t>
            </a:r>
          </a:p>
          <a:p>
            <a:pPr>
              <a:buFont typeface="Wingdings" panose="05000000000000000000" pitchFamily="2" charset="2"/>
              <a:buChar char="q"/>
            </a:pPr>
            <a:r>
              <a:rPr lang="en-IN" dirty="0">
                <a:effectLst/>
                <a:latin typeface="Bahnschrift SemiBold" panose="020B0502040204020203" pitchFamily="34" charset="0"/>
                <a:ea typeface="Calibri" panose="020F0502020204030204" pitchFamily="34" charset="0"/>
                <a:cs typeface="Times New Roman" panose="02020603050405020304" pitchFamily="18" charset="0"/>
              </a:rPr>
              <a:t>To encode the categorical columns I have use Ordinal Encoding. </a:t>
            </a:r>
          </a:p>
          <a:p>
            <a:pPr>
              <a:buFont typeface="Wingdings" panose="05000000000000000000" pitchFamily="2" charset="2"/>
              <a:buChar char="q"/>
            </a:pPr>
            <a:r>
              <a:rPr lang="en-IN" dirty="0">
                <a:effectLst/>
                <a:latin typeface="Bahnschrift SemiBold" panose="020B0502040204020203" pitchFamily="34"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q"/>
            </a:pPr>
            <a:r>
              <a:rPr lang="en-IN" dirty="0">
                <a:effectLst/>
                <a:latin typeface="Bahnschrift SemiBold" panose="020B0502040204020203" pitchFamily="34"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dirty="0">
              <a:latin typeface="Bahnschrift SemiBold" panose="020B0502040204020203" pitchFamily="34" charset="0"/>
            </a:endParaRPr>
          </a:p>
          <a:p>
            <a:pPr marL="0" indent="0">
              <a:buNone/>
            </a:pPr>
            <a:r>
              <a:rPr lang="en-IN" sz="2400" dirty="0"/>
              <a:t>            </a:t>
            </a:r>
          </a:p>
        </p:txBody>
      </p:sp>
    </p:spTree>
    <p:extLst>
      <p:ext uri="{BB962C8B-B14F-4D97-AF65-F5344CB8AC3E}">
        <p14:creationId xmlns:p14="http://schemas.microsoft.com/office/powerpoint/2010/main" val="249408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MODEL BUILDING: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99109EE7-9928-9B9D-614B-4D56EF32FD5B}"/>
              </a:ext>
            </a:extLst>
          </p:cNvPr>
          <p:cNvSpPr txBox="1"/>
          <p:nvPr/>
        </p:nvSpPr>
        <p:spPr>
          <a:xfrm>
            <a:off x="488482" y="1382748"/>
            <a:ext cx="6768966" cy="4665957"/>
          </a:xfrm>
          <a:prstGeom prst="rect">
            <a:avLst/>
          </a:prstGeom>
          <a:noFill/>
        </p:spPr>
        <p:txBody>
          <a:bodyPr wrap="square">
            <a:spAutoFit/>
          </a:bodyPr>
          <a:lstStyle/>
          <a:p>
            <a:pPr>
              <a:lnSpc>
                <a:spcPct val="107000"/>
              </a:lnSpc>
              <a:spcAft>
                <a:spcPts val="800"/>
              </a:spcAft>
            </a:pPr>
            <a:r>
              <a:rPr lang="en-IN" sz="1800" dirty="0">
                <a:effectLst/>
                <a:latin typeface="Century" panose="02040604050505020304" pitchFamily="18" charset="0"/>
                <a:ea typeface="Calibri" panose="020F0502020204030204" pitchFamily="34" charset="0"/>
                <a:cs typeface="Times New Roman" panose="02020603050405020304" pitchFamily="18" charset="0"/>
              </a:rPr>
              <a:t>Since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SalePrice</a:t>
            </a:r>
            <a:r>
              <a:rPr lang="en-IN" sz="1800" dirty="0">
                <a:effectLst/>
                <a:latin typeface="Century" panose="02040604050505020304" pitchFamily="18" charset="0"/>
                <a:ea typeface="Calibri" panose="020F0502020204030204" pitchFamily="34" charset="0"/>
                <a:cs typeface="Times New Roman" panose="02020603050405020304" pitchFamily="18" charset="0"/>
              </a:rPr>
              <a:t> was my target and it was a continuous column so this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perticular</a:t>
            </a:r>
            <a:r>
              <a:rPr lang="en-IN" sz="1800" dirty="0">
                <a:effectLst/>
                <a:latin typeface="Century" panose="02040604050505020304" pitchFamily="18" charset="0"/>
                <a:ea typeface="Calibri" panose="020F0502020204030204" pitchFamily="34" charset="0"/>
                <a:cs typeface="Times New Roman" panose="02020603050405020304" pitchFamily="18" charset="0"/>
              </a:rPr>
              <a:t> problem was regression problem. And I have used all regression algorithms to build my model. By looking into the difference of r2 score and cross validation score I found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RandomForestRegressor</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8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DecisionTreeRegressor</a:t>
            </a:r>
            <a:endParaRPr lang="en-IN" sz="1800" dirty="0">
              <a:latin typeface="Century" panose="02040604050505020304" pitchFamily="18" charset="0"/>
            </a:endParaRPr>
          </a:p>
        </p:txBody>
      </p:sp>
    </p:spTree>
    <p:extLst>
      <p:ext uri="{BB962C8B-B14F-4D97-AF65-F5344CB8AC3E}">
        <p14:creationId xmlns:p14="http://schemas.microsoft.com/office/powerpoint/2010/main" val="1383118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587142" y="356095"/>
            <a:ext cx="10310496" cy="693060"/>
          </a:xfrm>
        </p:spPr>
        <p:txBody>
          <a:bodyPr>
            <a:noAutofit/>
          </a:bodyPr>
          <a:lstStyle/>
          <a:p>
            <a:pPr algn="ctr"/>
            <a:r>
              <a:rPr lang="en-IN" sz="5400" b="1" dirty="0">
                <a:solidFill>
                  <a:srgbClr val="7030A0"/>
                </a:solidFill>
              </a:rPr>
              <a:t>I) RANDOMFOREST REGRESSOR: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ACB617F0-A70D-FBDA-14D3-4FADE90394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712" t="15348" r="39791" b="14454"/>
          <a:stretch/>
        </p:blipFill>
        <p:spPr bwMode="auto">
          <a:xfrm>
            <a:off x="422893" y="1470058"/>
            <a:ext cx="6844181" cy="53521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9282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II) XGB REGRESSOR: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1"/>
            <a:ext cx="9298005" cy="5592277"/>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4886D837-C838-ECFD-02ED-A8B51ED26C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931" t="15350" r="38484" b="18087"/>
          <a:stretch/>
        </p:blipFill>
        <p:spPr bwMode="auto">
          <a:xfrm>
            <a:off x="487078" y="1444073"/>
            <a:ext cx="7424888" cy="53896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4213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dirty="0">
                <a:solidFill>
                  <a:srgbClr val="7030A0"/>
                </a:solidFill>
              </a:rPr>
              <a:t>III) EXTRATREES REGRESSOR: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78862E0E-0091-78BF-687C-22FD3B1ACA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143" t="14772" r="41073" b="15797"/>
          <a:stretch/>
        </p:blipFill>
        <p:spPr bwMode="auto">
          <a:xfrm>
            <a:off x="820202" y="1260910"/>
            <a:ext cx="6860758" cy="54934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44267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0" y="356095"/>
            <a:ext cx="12192000" cy="693060"/>
          </a:xfrm>
        </p:spPr>
        <p:txBody>
          <a:bodyPr>
            <a:noAutofit/>
          </a:bodyPr>
          <a:lstStyle/>
          <a:p>
            <a:pPr algn="ctr"/>
            <a:r>
              <a:rPr lang="en-IN" sz="5400" b="1" u="sng" dirty="0">
                <a:solidFill>
                  <a:srgbClr val="7030A0"/>
                </a:solidFill>
              </a:rPr>
              <a:t>IV) GRADIENTBOOSTINGREGRESSOR: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BB06E082-75B8-FE76-A9FE-5BB29BB040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037" t="15158" r="40651" b="16755"/>
          <a:stretch/>
        </p:blipFill>
        <p:spPr bwMode="auto">
          <a:xfrm>
            <a:off x="419636" y="1274261"/>
            <a:ext cx="5676364" cy="4409053"/>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8C7D5D94-EB58-44E6-16BA-862F2B7F8330}"/>
              </a:ext>
            </a:extLst>
          </p:cNvPr>
          <p:cNvSpPr txBox="1"/>
          <p:nvPr/>
        </p:nvSpPr>
        <p:spPr>
          <a:xfrm>
            <a:off x="625642" y="5707781"/>
            <a:ext cx="10048775" cy="923330"/>
          </a:xfrm>
          <a:prstGeom prst="rect">
            <a:avLst/>
          </a:prstGeom>
          <a:noFill/>
        </p:spPr>
        <p:txBody>
          <a:bodyPr wrap="square" rtlCol="0">
            <a:spAutoFit/>
          </a:bodyPr>
          <a:lstStyle/>
          <a:p>
            <a:r>
              <a:rPr lang="en-IN" b="1"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By looking into the difference of model accuracy and cross validation score I found </a:t>
            </a:r>
            <a:r>
              <a:rPr lang="en-IN" b="1"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ExtraTreesRegressor</a:t>
            </a:r>
            <a:r>
              <a:rPr lang="en-IN" b="1"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as the best model.</a:t>
            </a:r>
            <a:endPar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00014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u="sng" dirty="0">
                <a:solidFill>
                  <a:srgbClr val="7030A0"/>
                </a:solidFill>
              </a:rPr>
              <a:t>OVERVIEW:</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451579" y="1337912"/>
            <a:ext cx="9603275" cy="4639376"/>
          </a:xfrm>
        </p:spPr>
        <p:txBody>
          <a:bodyPr>
            <a:normAutofit/>
          </a:bodyPr>
          <a:lstStyle/>
          <a:p>
            <a:pPr lvl="1"/>
            <a:endParaRPr lang="en-US" dirty="0">
              <a:solidFill>
                <a:srgbClr val="7030A0"/>
              </a:solidFill>
              <a:latin typeface="Bahnschrift SemiBold" panose="020B0502040204020203" pitchFamily="34" charset="0"/>
            </a:endParaRPr>
          </a:p>
          <a:p>
            <a:pPr lvl="1"/>
            <a:endParaRPr lang="en-US" dirty="0">
              <a:solidFill>
                <a:srgbClr val="7030A0"/>
              </a:solidFill>
              <a:latin typeface="Bahnschrift SemiBold" panose="020B0502040204020203" pitchFamily="34" charset="0"/>
            </a:endParaRPr>
          </a:p>
          <a:p>
            <a:pPr lvl="1"/>
            <a:r>
              <a:rPr lang="en-US" sz="1800" dirty="0">
                <a:solidFill>
                  <a:srgbClr val="7030A0"/>
                </a:solidFill>
                <a:latin typeface="Bahnschrift SemiBold" panose="020B0502040204020203" pitchFamily="34" charset="0"/>
              </a:rPr>
              <a:t>How to analyze the dataset of Housing Price Prediction.</a:t>
            </a:r>
          </a:p>
          <a:p>
            <a:pPr lvl="1"/>
            <a:r>
              <a:rPr lang="en-US" sz="1800" dirty="0">
                <a:solidFill>
                  <a:srgbClr val="7030A0"/>
                </a:solidFill>
                <a:latin typeface="Bahnschrift SemiBold" panose="020B0502040204020203" pitchFamily="34" charset="0"/>
              </a:rPr>
              <a:t>What are the EDA steps in cleaning the dataset.</a:t>
            </a:r>
          </a:p>
          <a:p>
            <a:pPr lvl="1"/>
            <a:r>
              <a:rPr lang="en-US" sz="1800" dirty="0">
                <a:solidFill>
                  <a:srgbClr val="7030A0"/>
                </a:solidFill>
                <a:latin typeface="Bahnschrift SemiBold" panose="020B0502040204020203" pitchFamily="34" charset="0"/>
              </a:rPr>
              <a:t>Overall analysis on the problem.</a:t>
            </a:r>
          </a:p>
          <a:p>
            <a:pPr lvl="1"/>
            <a:r>
              <a:rPr lang="en-US" sz="1800" dirty="0">
                <a:solidFill>
                  <a:srgbClr val="7030A0"/>
                </a:solidFill>
                <a:latin typeface="Bahnschrift SemiBold" panose="020B0502040204020203" pitchFamily="34" charset="0"/>
              </a:rPr>
              <a:t>Model building from train dataset.</a:t>
            </a:r>
          </a:p>
          <a:p>
            <a:pPr lvl="1"/>
            <a:r>
              <a:rPr lang="en-US" sz="1800" dirty="0">
                <a:solidFill>
                  <a:srgbClr val="7030A0"/>
                </a:solidFill>
                <a:latin typeface="Bahnschrift SemiBold" panose="020B0502040204020203" pitchFamily="34" charset="0"/>
              </a:rPr>
              <a:t>Predicting Housing Price for test dataset.</a:t>
            </a:r>
          </a:p>
          <a:p>
            <a:pPr marL="0" indent="0">
              <a:buNone/>
            </a:pPr>
            <a:endParaRPr lang="en-IN" dirty="0"/>
          </a:p>
        </p:txBody>
      </p:sp>
    </p:spTree>
    <p:extLst>
      <p:ext uri="{BB962C8B-B14F-4D97-AF65-F5344CB8AC3E}">
        <p14:creationId xmlns:p14="http://schemas.microsoft.com/office/powerpoint/2010/main" val="1471613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394636" y="356095"/>
            <a:ext cx="10503001" cy="693060"/>
          </a:xfrm>
        </p:spPr>
        <p:txBody>
          <a:bodyPr>
            <a:noAutofit/>
          </a:bodyPr>
          <a:lstStyle/>
          <a:p>
            <a:pPr algn="ctr"/>
            <a:r>
              <a:rPr lang="en-IN" sz="5400" b="1" u="sng" dirty="0">
                <a:solidFill>
                  <a:srgbClr val="7030A0"/>
                </a:solidFill>
              </a:rPr>
              <a:t>HYPER PARAMETER TUNNING: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0F504DC6-019B-8FF7-AC60-E7CED39F22C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321" t="14136" r="41963" b="20035"/>
          <a:stretch/>
        </p:blipFill>
        <p:spPr bwMode="auto">
          <a:xfrm>
            <a:off x="794201" y="1337912"/>
            <a:ext cx="7021513" cy="54487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0326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394636" y="356095"/>
            <a:ext cx="10503001" cy="693060"/>
          </a:xfrm>
        </p:spPr>
        <p:txBody>
          <a:bodyPr>
            <a:noAutofit/>
          </a:bodyPr>
          <a:lstStyle/>
          <a:p>
            <a:pPr algn="ctr"/>
            <a:r>
              <a:rPr lang="en-IN" sz="5400" b="1" u="sng" dirty="0">
                <a:solidFill>
                  <a:srgbClr val="7030A0"/>
                </a:solidFill>
              </a:rPr>
              <a:t>HYPER PARAMETER TUNNING: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EA78ED7A-9766-1C63-4DC3-07A2A44092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415" t="26931" r="24452" b="21416"/>
          <a:stretch/>
        </p:blipFill>
        <p:spPr bwMode="auto">
          <a:xfrm>
            <a:off x="499328" y="1422851"/>
            <a:ext cx="6363485" cy="373195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D7FBA35F-A3DD-EEDC-3E79-AE6E19B29A1F}"/>
              </a:ext>
            </a:extLst>
          </p:cNvPr>
          <p:cNvSpPr txBox="1"/>
          <p:nvPr/>
        </p:nvSpPr>
        <p:spPr>
          <a:xfrm>
            <a:off x="499328" y="5380672"/>
            <a:ext cx="8117306" cy="1477328"/>
          </a:xfrm>
          <a:prstGeom prst="rect">
            <a:avLst/>
          </a:prstGeom>
          <a:noFill/>
        </p:spPr>
        <p:txBody>
          <a:bodyPr wrap="square" rtlCol="0">
            <a:spAutoFit/>
          </a:bodyPr>
          <a:lstStyle/>
          <a:p>
            <a:r>
              <a:rPr lang="en-IN" b="1"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I have </a:t>
            </a:r>
            <a:r>
              <a:rPr lang="en-IN" b="1" dirty="0" err="1">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choosed</a:t>
            </a:r>
            <a:r>
              <a:rPr lang="en-IN" b="1"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 all parameters of </a:t>
            </a:r>
            <a:r>
              <a:rPr lang="en-IN" b="1" dirty="0" err="1">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ExtraTreesRegressor</a:t>
            </a:r>
            <a:r>
              <a:rPr lang="en-IN" b="1"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 after tunning the model with best parameters I have </a:t>
            </a:r>
            <a:r>
              <a:rPr lang="en-IN" b="1" dirty="0" err="1">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incresed</a:t>
            </a:r>
            <a:r>
              <a:rPr lang="en-IN" b="1"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 my model accuracy from 88.73% to 90.13%. Also </a:t>
            </a:r>
            <a:r>
              <a:rPr lang="en-IN" b="1" dirty="0" err="1">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mse</a:t>
            </a:r>
            <a:r>
              <a:rPr lang="en-IN" b="1"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 and </a:t>
            </a:r>
            <a:r>
              <a:rPr lang="en-IN" b="1" dirty="0" err="1">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rmse</a:t>
            </a:r>
            <a:r>
              <a:rPr lang="en-IN" b="1"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 values has reduced which means error has reduced.</a:t>
            </a:r>
            <a:endParaRPr lang="en-IN"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504316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6253" y="356095"/>
            <a:ext cx="11983451" cy="1771088"/>
          </a:xfrm>
        </p:spPr>
        <p:txBody>
          <a:bodyPr>
            <a:noAutofit/>
          </a:bodyPr>
          <a:lstStyle/>
          <a:p>
            <a:pPr algn="ctr"/>
            <a:r>
              <a:rPr lang="en-IN" sz="5400" b="1" u="sng" dirty="0">
                <a:solidFill>
                  <a:srgbClr val="7030A0"/>
                </a:solidFill>
              </a:rPr>
              <a:t>SAVING THE MODEL AND PREDICTIONS USING SAVED MODEL:</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27182"/>
            <a:ext cx="10173904" cy="4514249"/>
          </a:xfrm>
        </p:spPr>
        <p:txBody>
          <a:bodyPr>
            <a:noAutofit/>
          </a:bodyPr>
          <a:lstStyle/>
          <a:p>
            <a:pPr marL="0" indent="0">
              <a:buNone/>
            </a:pPr>
            <a:r>
              <a:rPr lang="en-IN" sz="2400" dirty="0"/>
              <a:t>             </a:t>
            </a:r>
          </a:p>
        </p:txBody>
      </p:sp>
      <p:sp>
        <p:nvSpPr>
          <p:cNvPr id="6" name="TextBox 5">
            <a:extLst>
              <a:ext uri="{FF2B5EF4-FFF2-40B4-BE49-F238E27FC236}">
                <a16:creationId xmlns:a16="http://schemas.microsoft.com/office/drawing/2014/main" id="{E2ED3068-A3DD-CD7C-A6EF-EC3DBA5BA4CF}"/>
              </a:ext>
            </a:extLst>
          </p:cNvPr>
          <p:cNvSpPr txBox="1"/>
          <p:nvPr/>
        </p:nvSpPr>
        <p:spPr>
          <a:xfrm>
            <a:off x="199723" y="2428726"/>
            <a:ext cx="9974179" cy="723275"/>
          </a:xfrm>
          <a:prstGeom prst="rect">
            <a:avLst/>
          </a:prstGeom>
          <a:noFill/>
        </p:spPr>
        <p:txBody>
          <a:bodyPr wrap="square">
            <a:spAutoFit/>
          </a:bodyPr>
          <a:lstStyle/>
          <a:p>
            <a:pPr marL="285750" indent="-285750">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I have saved my best model using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pkl</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as follows</a:t>
            </a:r>
            <a:r>
              <a:rPr lang="en-IN" sz="1800" b="1"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a:t>
            </a:r>
            <a:endPar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endParaRPr>
          </a:p>
          <a:p>
            <a:pPr marL="285750" indent="-285750">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Now after saving the best model, loading my saved model and predicting the test values.</a:t>
            </a:r>
          </a:p>
        </p:txBody>
      </p:sp>
      <p:pic>
        <p:nvPicPr>
          <p:cNvPr id="9" name="Picture 8">
            <a:extLst>
              <a:ext uri="{FF2B5EF4-FFF2-40B4-BE49-F238E27FC236}">
                <a16:creationId xmlns:a16="http://schemas.microsoft.com/office/drawing/2014/main" id="{94ACEC44-2241-893B-EE53-B58A393BFDF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058" t="17391" r="44620" b="14022"/>
          <a:stretch/>
        </p:blipFill>
        <p:spPr bwMode="auto">
          <a:xfrm>
            <a:off x="5873348" y="3152001"/>
            <a:ext cx="4223553" cy="3596213"/>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36544136-E02C-C613-4CD0-31042AAF7BD0}"/>
              </a:ext>
            </a:extLst>
          </p:cNvPr>
          <p:cNvSpPr txBox="1"/>
          <p:nvPr/>
        </p:nvSpPr>
        <p:spPr>
          <a:xfrm>
            <a:off x="269507" y="3335710"/>
            <a:ext cx="5526840" cy="1251305"/>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q"/>
            </a:pPr>
            <a:r>
              <a:rPr lang="en-IN" sz="1800" b="1" dirty="0">
                <a:solidFill>
                  <a:srgbClr val="7030A0"/>
                </a:solidFill>
                <a:effectLst/>
                <a:latin typeface="Bahnschrift SemiBold" panose="020B0502040204020203" pitchFamily="34" charset="0"/>
                <a:ea typeface="Calibri" panose="020F0502020204030204" pitchFamily="34" charset="0"/>
                <a:cs typeface="Calibri" panose="020F0502020204030204" pitchFamily="34" charset="0"/>
              </a:rPr>
              <a:t>I have predicted the </a:t>
            </a:r>
            <a:r>
              <a:rPr lang="en-IN" sz="1800" b="1" dirty="0" err="1">
                <a:solidFill>
                  <a:srgbClr val="7030A0"/>
                </a:solidFill>
                <a:effectLst/>
                <a:latin typeface="Bahnschrift SemiBold" panose="020B0502040204020203" pitchFamily="34" charset="0"/>
                <a:ea typeface="Calibri" panose="020F0502020204030204" pitchFamily="34" charset="0"/>
                <a:cs typeface="Calibri" panose="020F0502020204030204" pitchFamily="34" charset="0"/>
              </a:rPr>
              <a:t>SalePrice</a:t>
            </a:r>
            <a:r>
              <a:rPr lang="en-IN" sz="1800" b="1" dirty="0">
                <a:solidFill>
                  <a:srgbClr val="7030A0"/>
                </a:solidFill>
                <a:effectLst/>
                <a:latin typeface="Bahnschrift SemiBold" panose="020B0502040204020203" pitchFamily="34" charset="0"/>
                <a:ea typeface="Calibri" panose="020F0502020204030204" pitchFamily="34" charset="0"/>
                <a:cs typeface="Calibri" panose="020F0502020204030204" pitchFamily="34" charset="0"/>
              </a:rPr>
              <a:t> for test dataset using saved model of train dataset, and the predictions look good. I have also saved my predictions for further analysis.</a:t>
            </a:r>
            <a:endParaRPr lang="en-IN" sz="14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3729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CONCLUSION:</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a:spcBef>
                <a:spcPts val="300"/>
              </a:spcBef>
              <a:spcAft>
                <a:spcPts val="300"/>
              </a:spcAft>
              <a:buFont typeface="Wingdings" panose="05000000000000000000" pitchFamily="2" charset="2"/>
              <a:buChar char="q"/>
            </a:pPr>
            <a:r>
              <a:rPr lang="en-IN" dirty="0">
                <a:effectLst/>
                <a:latin typeface="Bahnschrift SemiBold" panose="020B0502040204020203" pitchFamily="34" charset="0"/>
                <a:ea typeface="Calibri" panose="020F0502020204030204" pitchFamily="34" charset="0"/>
                <a:cs typeface="Times New Roman" panose="02020603050405020304" pitchFamily="18" charset="0"/>
              </a:rPr>
              <a:t>In this project report, we have used machine learning algorithms to predict the house prices.</a:t>
            </a:r>
          </a:p>
          <a:p>
            <a:pPr>
              <a:spcBef>
                <a:spcPts val="300"/>
              </a:spcBef>
              <a:spcAft>
                <a:spcPts val="300"/>
              </a:spcAft>
              <a:buFont typeface="Wingdings" panose="05000000000000000000" pitchFamily="2" charset="2"/>
              <a:buChar char="q"/>
            </a:pPr>
            <a:r>
              <a:rPr lang="en-IN" dirty="0">
                <a:effectLst/>
                <a:latin typeface="Bahnschrift SemiBold" panose="020B0502040204020203" pitchFamily="34" charset="0"/>
                <a:ea typeface="Calibri" panose="020F0502020204030204" pitchFamily="34" charset="0"/>
                <a:cs typeface="Times New Roman" panose="02020603050405020304" pitchFamily="18" charset="0"/>
              </a:rPr>
              <a:t>We have mentioned the step by step procedure to analyse the dataset and finding the correlation between the features. Thus we can select the features which are not correlated to each other and are independent in nature. </a:t>
            </a:r>
          </a:p>
          <a:p>
            <a:pPr>
              <a:spcBef>
                <a:spcPts val="300"/>
              </a:spcBef>
              <a:spcAft>
                <a:spcPts val="300"/>
              </a:spcAft>
              <a:buFont typeface="Wingdings" panose="05000000000000000000" pitchFamily="2" charset="2"/>
              <a:buChar char="q"/>
            </a:pPr>
            <a:r>
              <a:rPr lang="en-IN" dirty="0">
                <a:effectLst/>
                <a:latin typeface="Bahnschrift SemiBold" panose="020B0502040204020203" pitchFamily="34" charset="0"/>
                <a:ea typeface="Calibri" panose="020F0502020204030204" pitchFamily="34" charset="0"/>
                <a:cs typeface="Times New Roman" panose="02020603050405020304" pitchFamily="18" charset="0"/>
              </a:rPr>
              <a:t>Those feature sets were then given as an input to five algorithms and a csv file was generated consisting of predicted house prices. </a:t>
            </a:r>
          </a:p>
          <a:p>
            <a:pPr>
              <a:spcBef>
                <a:spcPts val="300"/>
              </a:spcBef>
              <a:spcAft>
                <a:spcPts val="300"/>
              </a:spcAft>
              <a:buFont typeface="Wingdings" panose="05000000000000000000" pitchFamily="2" charset="2"/>
              <a:buChar char="q"/>
            </a:pPr>
            <a:r>
              <a:rPr lang="en-IN" dirty="0">
                <a:effectLst/>
                <a:latin typeface="Bahnschrift SemiBold" panose="020B0502040204020203" pitchFamily="34" charset="0"/>
                <a:ea typeface="Calibri" panose="020F0502020204030204" pitchFamily="34" charset="0"/>
                <a:cs typeface="Times New Roman" panose="02020603050405020304" pitchFamily="18" charset="0"/>
              </a:rPr>
              <a:t>Hence we calculated the performance of each model using different performance metrics and compared them based on these metrics. Then we have also saved the </a:t>
            </a:r>
            <a:r>
              <a:rPr lang="en-IN" dirty="0" err="1">
                <a:effectLst/>
                <a:latin typeface="Bahnschrift SemiBold" panose="020B0502040204020203" pitchFamily="34" charset="0"/>
                <a:ea typeface="Calibri" panose="020F0502020204030204" pitchFamily="34" charset="0"/>
                <a:cs typeface="Times New Roman" panose="02020603050405020304" pitchFamily="18" charset="0"/>
              </a:rPr>
              <a:t>dataframe</a:t>
            </a:r>
            <a:r>
              <a:rPr lang="en-IN" dirty="0">
                <a:effectLst/>
                <a:latin typeface="Bahnschrift SemiBold" panose="020B0502040204020203" pitchFamily="34" charset="0"/>
                <a:ea typeface="Calibri" panose="020F0502020204030204" pitchFamily="34" charset="0"/>
                <a:cs typeface="Times New Roman" panose="02020603050405020304" pitchFamily="18" charset="0"/>
              </a:rPr>
              <a:t> of predicted prices of test dataset.</a:t>
            </a:r>
          </a:p>
          <a:p>
            <a:pPr>
              <a:spcBef>
                <a:spcPts val="300"/>
              </a:spcBef>
              <a:spcAft>
                <a:spcPts val="300"/>
              </a:spcAft>
              <a:buFont typeface="Wingdings" panose="05000000000000000000" pitchFamily="2" charset="2"/>
              <a:buChar char="q"/>
            </a:pPr>
            <a:r>
              <a:rPr lang="en-IN" dirty="0">
                <a:solidFill>
                  <a:srgbClr val="333333"/>
                </a:solidFill>
                <a:effectLst/>
                <a:latin typeface="Bahnschrift SemiBold" panose="020B0502040204020203" pitchFamily="34" charset="0"/>
                <a:ea typeface="Calibri" panose="020F0502020204030204" pitchFamily="34" charset="0"/>
                <a:cs typeface="Calibri" panose="020F0502020204030204" pitchFamily="34" charset="0"/>
              </a:rPr>
              <a:t>To conclude, the application of machine learning in property research is still at an early stage. We hope this study has moved a small step ahead in providing some methodological and empirical contributions to property appraisal, and presenting an alternative approach to the valuation of housing prices. </a:t>
            </a:r>
          </a:p>
          <a:p>
            <a:pPr>
              <a:spcBef>
                <a:spcPts val="300"/>
              </a:spcBef>
              <a:spcAft>
                <a:spcPts val="300"/>
              </a:spcAft>
              <a:buFont typeface="Wingdings" panose="05000000000000000000" pitchFamily="2" charset="2"/>
              <a:buChar char="q"/>
            </a:pPr>
            <a:r>
              <a:rPr lang="en-IN" dirty="0">
                <a:solidFill>
                  <a:srgbClr val="333333"/>
                </a:solidFill>
                <a:effectLst/>
                <a:latin typeface="Bahnschrift SemiBold" panose="020B0502040204020203" pitchFamily="34" charset="0"/>
                <a:ea typeface="Calibri" panose="020F0502020204030204" pitchFamily="34" charset="0"/>
                <a:cs typeface="Calibri" panose="020F0502020204030204" pitchFamily="34" charset="0"/>
              </a:rPr>
              <a:t>Future direction of research may consider incorporating additional property transaction data from a larger geographical location with more features, or analysing other property types beyond housing development.</a:t>
            </a:r>
            <a:endParaRPr lang="en-IN" dirty="0">
              <a:effectLst/>
              <a:latin typeface="Bahnschrift SemiBold" panose="020B0502040204020203" pitchFamily="34" charset="0"/>
              <a:ea typeface="Calibri" panose="020F0502020204030204" pitchFamily="34" charset="0"/>
              <a:cs typeface="Times New Roman" panose="02020603050405020304" pitchFamily="18" charset="0"/>
            </a:endParaRPr>
          </a:p>
          <a:p>
            <a:pPr marL="0" indent="0">
              <a:buNone/>
            </a:pPr>
            <a:endParaRPr lang="en-IN" sz="2400" dirty="0"/>
          </a:p>
        </p:txBody>
      </p:sp>
    </p:spTree>
    <p:extLst>
      <p:ext uri="{BB962C8B-B14F-4D97-AF65-F5344CB8AC3E}">
        <p14:creationId xmlns:p14="http://schemas.microsoft.com/office/powerpoint/2010/main" val="1246232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10" name="Picture 9">
            <a:extLst>
              <a:ext uri="{FF2B5EF4-FFF2-40B4-BE49-F238E27FC236}">
                <a16:creationId xmlns:a16="http://schemas.microsoft.com/office/drawing/2014/main" id="{11135DA8-6CC9-E8F3-9A5F-73DF6ABBF9C9}"/>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3369" t="18890" r="12299" b="27907"/>
          <a:stretch/>
        </p:blipFill>
        <p:spPr>
          <a:xfrm>
            <a:off x="587141" y="411502"/>
            <a:ext cx="9592968" cy="4969020"/>
          </a:xfrm>
          <a:prstGeom prst="rect">
            <a:avLst/>
          </a:prstGeom>
        </p:spPr>
      </p:pic>
    </p:spTree>
    <p:extLst>
      <p:ext uri="{BB962C8B-B14F-4D97-AF65-F5344CB8AC3E}">
        <p14:creationId xmlns:p14="http://schemas.microsoft.com/office/powerpoint/2010/main" val="2179540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u="sng" dirty="0">
                <a:solidFill>
                  <a:srgbClr val="7030A0"/>
                </a:solidFill>
              </a:rPr>
              <a:t>PROBLEM STATEMENT:</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US" dirty="0">
                <a:solidFill>
                  <a:srgbClr val="7030A0"/>
                </a:solidFill>
                <a:latin typeface="Bahnschrift SemiBold" panose="020B0502040204020203" pitchFamily="3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pPr marL="0" indent="0">
              <a:buNone/>
            </a:pPr>
            <a:r>
              <a:rPr lang="en-US" dirty="0">
                <a:solidFill>
                  <a:srgbClr val="7030A0"/>
                </a:solidFill>
                <a:latin typeface="Bahnschrift SemiBold" panose="020B0502040204020203"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a:buFont typeface="Wingdings" panose="05000000000000000000" pitchFamily="2" charset="2"/>
              <a:buChar char="§"/>
            </a:pPr>
            <a:r>
              <a:rPr lang="en-US" dirty="0">
                <a:solidFill>
                  <a:srgbClr val="7030A0"/>
                </a:solidFill>
                <a:latin typeface="Bahnschrift SemiBold" panose="020B0502040204020203" pitchFamily="34" charset="0"/>
              </a:rPr>
              <a:t>Which variables are important to predict the price of variable? </a:t>
            </a:r>
          </a:p>
          <a:p>
            <a:pPr>
              <a:buFont typeface="Wingdings" panose="05000000000000000000" pitchFamily="2" charset="2"/>
              <a:buChar char="§"/>
            </a:pPr>
            <a:r>
              <a:rPr lang="en-US" dirty="0">
                <a:solidFill>
                  <a:srgbClr val="7030A0"/>
                </a:solidFill>
                <a:latin typeface="Bahnschrift SemiBold" panose="020B0502040204020203" pitchFamily="34" charset="0"/>
              </a:rPr>
              <a:t>How do these variables describe the price of the house?</a:t>
            </a:r>
            <a:endParaRPr lang="en-IN" dirty="0">
              <a:solidFill>
                <a:srgbClr val="7030A0"/>
              </a:solidFill>
              <a:latin typeface="Bahnschrift SemiBold" panose="020B0502040204020203" pitchFamily="34" charset="0"/>
            </a:endParaRPr>
          </a:p>
          <a:p>
            <a:pPr marL="457200" lvl="1" indent="0">
              <a:buNone/>
            </a:pPr>
            <a:endParaRPr lang="en-US" sz="1800" dirty="0">
              <a:solidFill>
                <a:srgbClr val="7030A0"/>
              </a:solidFill>
              <a:latin typeface="Bahnschrift SemiBold" panose="020B0502040204020203" pitchFamily="34" charset="0"/>
            </a:endParaRPr>
          </a:p>
          <a:p>
            <a:pPr marL="0" indent="0">
              <a:buNone/>
            </a:pPr>
            <a:r>
              <a:rPr lang="en-IN" sz="2400" dirty="0"/>
              <a:t>             </a:t>
            </a:r>
          </a:p>
        </p:txBody>
      </p:sp>
    </p:spTree>
    <p:extLst>
      <p:ext uri="{BB962C8B-B14F-4D97-AF65-F5344CB8AC3E}">
        <p14:creationId xmlns:p14="http://schemas.microsoft.com/office/powerpoint/2010/main" val="3355071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120316"/>
            <a:ext cx="9603275" cy="693060"/>
          </a:xfrm>
        </p:spPr>
        <p:txBody>
          <a:bodyPr>
            <a:noAutofit/>
          </a:bodyPr>
          <a:lstStyle/>
          <a:p>
            <a:pPr algn="ctr"/>
            <a:r>
              <a:rPr lang="en-IN" sz="5400" u="sng" dirty="0">
                <a:solidFill>
                  <a:srgbClr val="7030A0"/>
                </a:solidFill>
              </a:rPr>
              <a:t>PROBLEM UNDERSTANDING: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23293" y="1357162"/>
            <a:ext cx="10849508" cy="5380522"/>
          </a:xfrm>
        </p:spPr>
        <p:txBody>
          <a:bodyPr>
            <a:noAutofit/>
          </a:bodyPr>
          <a:lstStyle/>
          <a:p>
            <a:pPr marL="457200" algn="just">
              <a:lnSpc>
                <a:spcPct val="107000"/>
              </a:lnSpc>
              <a:spcAft>
                <a:spcPts val="800"/>
              </a:spcAft>
            </a:pP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The main goal of this research is to create a model that can estimate property prices using other supporting features. Machine Learning methods will be used to forecast.</a:t>
            </a:r>
          </a:p>
          <a:p>
            <a:pPr marL="457200" algn="just">
              <a:lnSpc>
                <a:spcPct val="107000"/>
              </a:lnSpc>
              <a:spcAft>
                <a:spcPts val="800"/>
              </a:spcAft>
            </a:pP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We obtained the sample data from our customer database. In order to increase customer selection, the client requests certain forecasts that will assist them in making future investments and improving customer selection.</a:t>
            </a:r>
          </a:p>
          <a:p>
            <a:pPr marL="457200" algn="just">
              <a:lnSpc>
                <a:spcPct val="107000"/>
              </a:lnSpc>
              <a:spcAft>
                <a:spcPts val="800"/>
              </a:spcAft>
            </a:pP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The House Price Index is a popular tool for estimating house price fluctuations. Because housing prices are significantly connected with other characteristics such as location, region, and population, predicting individual house prices requires information other than HPI. There have been a lot of studies that use typical machine learning algorithms to successfully estimate house prices, but they seldom look at the performance of different models and ignore the less popular yet sophisticated models.</a:t>
            </a:r>
          </a:p>
          <a:p>
            <a:pPr marL="457200" algn="just">
              <a:lnSpc>
                <a:spcPct val="107000"/>
              </a:lnSpc>
              <a:spcAft>
                <a:spcPts val="800"/>
              </a:spcAft>
            </a:pPr>
            <a:r>
              <a:rPr lang="en-IN"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As a result, this study will use both classic and advanced machine learning methodologies to analyse the differences between numerous advanced models in order to evaluate the diverse influences of features on prediction methods. This research will also present an optimistic outcome for housing price prediction by thoroughly validating numerous strategies in model implementation on regression.</a:t>
            </a:r>
          </a:p>
          <a:p>
            <a:pPr marL="457200" lvl="1" indent="0">
              <a:buNone/>
            </a:pPr>
            <a:endParaRPr lang="en-US" sz="1800" dirty="0">
              <a:solidFill>
                <a:srgbClr val="7030A0"/>
              </a:solidFill>
              <a:latin typeface="Bahnschrift SemiBold" panose="020B0502040204020203" pitchFamily="34" charset="0"/>
            </a:endParaRPr>
          </a:p>
          <a:p>
            <a:pPr marL="457200" lvl="1" indent="0">
              <a:buNone/>
            </a:pPr>
            <a:endParaRPr lang="en-US" sz="1800" dirty="0">
              <a:solidFill>
                <a:srgbClr val="7030A0"/>
              </a:solidFill>
              <a:latin typeface="Bahnschrift SemiBold" panose="020B0502040204020203" pitchFamily="34" charset="0"/>
            </a:endParaRPr>
          </a:p>
          <a:p>
            <a:pPr marL="0" indent="0">
              <a:buNone/>
            </a:pPr>
            <a:r>
              <a:rPr lang="en-IN" dirty="0"/>
              <a:t>             </a:t>
            </a:r>
          </a:p>
        </p:txBody>
      </p:sp>
    </p:spTree>
    <p:extLst>
      <p:ext uri="{BB962C8B-B14F-4D97-AF65-F5344CB8AC3E}">
        <p14:creationId xmlns:p14="http://schemas.microsoft.com/office/powerpoint/2010/main" val="3231275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11482" y="794084"/>
            <a:ext cx="9603275" cy="693060"/>
          </a:xfrm>
        </p:spPr>
        <p:txBody>
          <a:bodyPr>
            <a:noAutofit/>
          </a:bodyPr>
          <a:lstStyle/>
          <a:p>
            <a:pPr algn="ctr"/>
            <a:br>
              <a:rPr lang="en-US" sz="5400" b="1" u="sng" dirty="0">
                <a:solidFill>
                  <a:srgbClr val="7030A0"/>
                </a:solidFill>
              </a:rPr>
            </a:b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23293" y="1357162"/>
            <a:ext cx="10849508" cy="5380522"/>
          </a:xfrm>
        </p:spPr>
        <p:txBody>
          <a:bodyPr>
            <a:noAutofit/>
          </a:bodyPr>
          <a:lstStyle/>
          <a:p>
            <a:pPr marL="457200" lvl="1" indent="0">
              <a:buNone/>
            </a:pPr>
            <a:endParaRPr lang="en-US" sz="1800" dirty="0">
              <a:solidFill>
                <a:srgbClr val="7030A0"/>
              </a:solidFill>
              <a:latin typeface="Bahnschrift SemiBold" panose="020B0502040204020203" pitchFamily="34" charset="0"/>
            </a:endParaRPr>
          </a:p>
          <a:p>
            <a:pPr marL="457200" lvl="1" indent="0">
              <a:buNone/>
            </a:pPr>
            <a:endParaRPr lang="en-US" sz="1800" dirty="0">
              <a:solidFill>
                <a:srgbClr val="7030A0"/>
              </a:solidFill>
              <a:latin typeface="Bahnschrift SemiBold" panose="020B0502040204020203" pitchFamily="34" charset="0"/>
            </a:endParaRPr>
          </a:p>
          <a:p>
            <a:pPr marL="0" indent="0">
              <a:buNone/>
            </a:pPr>
            <a:r>
              <a:rPr lang="en-IN" dirty="0"/>
              <a:t>             </a:t>
            </a:r>
          </a:p>
        </p:txBody>
      </p:sp>
      <p:sp>
        <p:nvSpPr>
          <p:cNvPr id="5" name="TextBox 4">
            <a:extLst>
              <a:ext uri="{FF2B5EF4-FFF2-40B4-BE49-F238E27FC236}">
                <a16:creationId xmlns:a16="http://schemas.microsoft.com/office/drawing/2014/main" id="{E38752DC-9F3B-3423-C464-36305B7A6A0D}"/>
              </a:ext>
            </a:extLst>
          </p:cNvPr>
          <p:cNvSpPr txBox="1"/>
          <p:nvPr/>
        </p:nvSpPr>
        <p:spPr>
          <a:xfrm>
            <a:off x="123293" y="521625"/>
            <a:ext cx="11176766" cy="923330"/>
          </a:xfrm>
          <a:prstGeom prst="rect">
            <a:avLst/>
          </a:prstGeom>
          <a:noFill/>
        </p:spPr>
        <p:txBody>
          <a:bodyPr wrap="square">
            <a:spAutoFit/>
          </a:bodyPr>
          <a:lstStyle/>
          <a:p>
            <a:r>
              <a:rPr lang="en-IN" sz="5400" b="1" u="sng" dirty="0">
                <a:solidFill>
                  <a:srgbClr val="7030A0"/>
                </a:solidFill>
              </a:rPr>
              <a:t>What is Housing Price Prediction?</a:t>
            </a:r>
          </a:p>
        </p:txBody>
      </p:sp>
      <p:sp>
        <p:nvSpPr>
          <p:cNvPr id="7" name="TextBox 6">
            <a:extLst>
              <a:ext uri="{FF2B5EF4-FFF2-40B4-BE49-F238E27FC236}">
                <a16:creationId xmlns:a16="http://schemas.microsoft.com/office/drawing/2014/main" id="{9AEA31BD-8B6B-AA89-3C5A-58667056EFD6}"/>
              </a:ext>
            </a:extLst>
          </p:cNvPr>
          <p:cNvSpPr txBox="1"/>
          <p:nvPr/>
        </p:nvSpPr>
        <p:spPr>
          <a:xfrm>
            <a:off x="452386" y="1890100"/>
            <a:ext cx="7257449" cy="1477328"/>
          </a:xfrm>
          <a:prstGeom prst="rect">
            <a:avLst/>
          </a:prstGeom>
          <a:noFill/>
        </p:spPr>
        <p:txBody>
          <a:bodyPr wrap="square">
            <a:spAutoFit/>
          </a:bodyPr>
          <a:lstStyle/>
          <a:p>
            <a:r>
              <a:rPr lang="en-US" sz="1800" b="0" i="0" dirty="0">
                <a:solidFill>
                  <a:srgbClr val="7030A0"/>
                </a:solidFill>
                <a:effectLst/>
                <a:latin typeface="Bahnschrift SemiBold" panose="020B0502040204020203" pitchFamily="34" charset="0"/>
              </a:rPr>
              <a:t>Prediction house prices are </a:t>
            </a:r>
            <a:r>
              <a:rPr lang="en-US" sz="1800" b="1" i="0" dirty="0">
                <a:solidFill>
                  <a:srgbClr val="7030A0"/>
                </a:solidFill>
                <a:effectLst/>
                <a:latin typeface="Bahnschrift SemiBold" panose="020B0502040204020203" pitchFamily="34" charset="0"/>
              </a:rPr>
              <a:t>expected to help people who plan to buy a house</a:t>
            </a:r>
            <a:r>
              <a:rPr lang="en-US" sz="1800" b="0" i="0" dirty="0">
                <a:solidFill>
                  <a:srgbClr val="7030A0"/>
                </a:solidFill>
                <a:effectLst/>
                <a:latin typeface="Bahnschrift SemiBold" panose="020B0502040204020203" pitchFamily="34" charset="0"/>
              </a:rPr>
              <a:t> so they can know the price range in the future, then they can plan their finance well. In addition, house price predictions are also beneficial for property investors to know the trend of housing prices in a certain location.</a:t>
            </a:r>
            <a:endParaRPr lang="en-IN" sz="1800" dirty="0">
              <a:solidFill>
                <a:srgbClr val="7030A0"/>
              </a:solidFill>
              <a:latin typeface="Bahnschrift SemiBold" panose="020B0502040204020203" pitchFamily="34" charset="0"/>
            </a:endParaRPr>
          </a:p>
        </p:txBody>
      </p:sp>
    </p:spTree>
    <p:extLst>
      <p:ext uri="{BB962C8B-B14F-4D97-AF65-F5344CB8AC3E}">
        <p14:creationId xmlns:p14="http://schemas.microsoft.com/office/powerpoint/2010/main" val="552950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US" sz="5400" b="1" u="sng" dirty="0">
                <a:solidFill>
                  <a:srgbClr val="7030A0"/>
                </a:solidFill>
              </a:rPr>
              <a:t>CONTENT</a:t>
            </a: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451579" y="1337912"/>
            <a:ext cx="9603275" cy="4639376"/>
          </a:xfrm>
        </p:spPr>
        <p:txBody>
          <a:bodyPr>
            <a:normAutofit fontScale="25000" lnSpcReduction="20000"/>
          </a:bodyPr>
          <a:lstStyle/>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Overview.</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Problem Statement.</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Problem Understanding.</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What is Housing Price Prediction?</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Importance of housing price prediction.</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Exploratory data analysis.</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Visualizations.</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Analysis.</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Data cleaning steps.</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Model Building.</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Hyper Parameter Tunning.</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Saving the model and predictions from saved best model.</a:t>
            </a:r>
          </a:p>
          <a:p>
            <a:pPr>
              <a:spcBef>
                <a:spcPts val="300"/>
              </a:spcBef>
              <a:spcAft>
                <a:spcPts val="800"/>
              </a:spcAft>
              <a:buFont typeface="Wingdings" panose="05000000000000000000" pitchFamily="2" charset="2"/>
              <a:buChar char="Ø"/>
            </a:pPr>
            <a:r>
              <a:rPr lang="en-US" sz="7200" b="1" dirty="0">
                <a:solidFill>
                  <a:srgbClr val="7030A0"/>
                </a:solidFill>
                <a:latin typeface="Bahnschrift SemiBold" panose="020B0502040204020203" pitchFamily="34" charset="0"/>
                <a:ea typeface="Cascadia Code" panose="020B0609020000020004" pitchFamily="49" charset="0"/>
                <a:cs typeface="Cascadia Code" panose="020B0609020000020004" pitchFamily="49" charset="0"/>
              </a:rPr>
              <a:t>Conclusion.</a:t>
            </a:r>
          </a:p>
          <a:p>
            <a:endParaRPr lang="en-IN" dirty="0"/>
          </a:p>
        </p:txBody>
      </p:sp>
    </p:spTree>
    <p:extLst>
      <p:ext uri="{BB962C8B-B14F-4D97-AF65-F5344CB8AC3E}">
        <p14:creationId xmlns:p14="http://schemas.microsoft.com/office/powerpoint/2010/main" val="575340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u="sng" dirty="0">
                <a:solidFill>
                  <a:srgbClr val="7030A0"/>
                </a:solidFill>
              </a:rPr>
              <a:t>OVERVIEW:</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451579" y="1337912"/>
            <a:ext cx="9603275" cy="4639376"/>
          </a:xfrm>
        </p:spPr>
        <p:txBody>
          <a:bodyPr>
            <a:normAutofit/>
          </a:bodyPr>
          <a:lstStyle/>
          <a:p>
            <a:pPr lvl="1"/>
            <a:endParaRPr lang="en-US" dirty="0">
              <a:solidFill>
                <a:srgbClr val="7030A0"/>
              </a:solidFill>
              <a:latin typeface="Bahnschrift SemiBold" panose="020B0502040204020203" pitchFamily="34" charset="0"/>
            </a:endParaRPr>
          </a:p>
          <a:p>
            <a:pPr lvl="1"/>
            <a:endParaRPr lang="en-US" dirty="0">
              <a:solidFill>
                <a:srgbClr val="7030A0"/>
              </a:solidFill>
              <a:latin typeface="Bahnschrift SemiBold" panose="020B0502040204020203" pitchFamily="34" charset="0"/>
            </a:endParaRPr>
          </a:p>
          <a:p>
            <a:pPr lvl="1"/>
            <a:r>
              <a:rPr lang="en-US" sz="1800" dirty="0">
                <a:solidFill>
                  <a:srgbClr val="7030A0"/>
                </a:solidFill>
                <a:latin typeface="Bahnschrift SemiBold" panose="020B0502040204020203" pitchFamily="34" charset="0"/>
              </a:rPr>
              <a:t>How to analyze the dataset of Housing Price Prediction.</a:t>
            </a:r>
          </a:p>
          <a:p>
            <a:pPr lvl="1"/>
            <a:r>
              <a:rPr lang="en-US" sz="1800" dirty="0">
                <a:solidFill>
                  <a:srgbClr val="7030A0"/>
                </a:solidFill>
                <a:latin typeface="Bahnschrift SemiBold" panose="020B0502040204020203" pitchFamily="34" charset="0"/>
              </a:rPr>
              <a:t>What are the EDA steps in cleaning the dataset.</a:t>
            </a:r>
          </a:p>
          <a:p>
            <a:pPr lvl="1"/>
            <a:r>
              <a:rPr lang="en-US" sz="1800" dirty="0">
                <a:solidFill>
                  <a:srgbClr val="7030A0"/>
                </a:solidFill>
                <a:latin typeface="Bahnschrift SemiBold" panose="020B0502040204020203" pitchFamily="34" charset="0"/>
              </a:rPr>
              <a:t>Overall analysis on the problem.</a:t>
            </a:r>
          </a:p>
          <a:p>
            <a:pPr lvl="1"/>
            <a:r>
              <a:rPr lang="en-US" sz="1800" dirty="0">
                <a:solidFill>
                  <a:srgbClr val="7030A0"/>
                </a:solidFill>
                <a:latin typeface="Bahnschrift SemiBold" panose="020B0502040204020203" pitchFamily="34" charset="0"/>
              </a:rPr>
              <a:t>Model building from train dataset.</a:t>
            </a:r>
          </a:p>
          <a:p>
            <a:pPr lvl="1"/>
            <a:r>
              <a:rPr lang="en-US" sz="1800" dirty="0">
                <a:solidFill>
                  <a:srgbClr val="7030A0"/>
                </a:solidFill>
                <a:latin typeface="Bahnschrift SemiBold" panose="020B0502040204020203" pitchFamily="34" charset="0"/>
              </a:rPr>
              <a:t>Predicting Housing Price for test dataset.</a:t>
            </a:r>
          </a:p>
          <a:p>
            <a:pPr marL="0" indent="0">
              <a:buNone/>
            </a:pPr>
            <a:endParaRPr lang="en-IN" dirty="0"/>
          </a:p>
        </p:txBody>
      </p:sp>
    </p:spTree>
    <p:extLst>
      <p:ext uri="{BB962C8B-B14F-4D97-AF65-F5344CB8AC3E}">
        <p14:creationId xmlns:p14="http://schemas.microsoft.com/office/powerpoint/2010/main" val="1200182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u="sng" dirty="0">
                <a:solidFill>
                  <a:srgbClr val="7030A0"/>
                </a:solidFill>
              </a:rPr>
              <a:t>PROBLEM STATEMENT:</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US" dirty="0">
                <a:solidFill>
                  <a:srgbClr val="7030A0"/>
                </a:solidFill>
                <a:latin typeface="Bahnschrift SemiBold" panose="020B0502040204020203" pitchFamily="3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pPr marL="0" indent="0">
              <a:buNone/>
            </a:pPr>
            <a:r>
              <a:rPr lang="en-US" dirty="0">
                <a:solidFill>
                  <a:srgbClr val="7030A0"/>
                </a:solidFill>
                <a:latin typeface="Bahnschrift SemiBold" panose="020B0502040204020203"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a:buFont typeface="Wingdings" panose="05000000000000000000" pitchFamily="2" charset="2"/>
              <a:buChar char="§"/>
            </a:pPr>
            <a:r>
              <a:rPr lang="en-US" dirty="0">
                <a:solidFill>
                  <a:srgbClr val="7030A0"/>
                </a:solidFill>
                <a:latin typeface="Bahnschrift SemiBold" panose="020B0502040204020203" pitchFamily="34" charset="0"/>
              </a:rPr>
              <a:t>Which variables are important to predict the price of variable? </a:t>
            </a:r>
          </a:p>
          <a:p>
            <a:pPr>
              <a:buFont typeface="Wingdings" panose="05000000000000000000" pitchFamily="2" charset="2"/>
              <a:buChar char="§"/>
            </a:pPr>
            <a:r>
              <a:rPr lang="en-US" dirty="0">
                <a:solidFill>
                  <a:srgbClr val="7030A0"/>
                </a:solidFill>
                <a:latin typeface="Bahnschrift SemiBold" panose="020B0502040204020203" pitchFamily="34" charset="0"/>
              </a:rPr>
              <a:t>How do these variables describe the price of the house?</a:t>
            </a:r>
            <a:endParaRPr lang="en-IN" dirty="0">
              <a:solidFill>
                <a:srgbClr val="7030A0"/>
              </a:solidFill>
              <a:latin typeface="Bahnschrift SemiBold" panose="020B0502040204020203" pitchFamily="34" charset="0"/>
            </a:endParaRPr>
          </a:p>
          <a:p>
            <a:pPr marL="457200" lvl="1" indent="0">
              <a:buNone/>
            </a:pPr>
            <a:endParaRPr lang="en-US" sz="1800" dirty="0">
              <a:solidFill>
                <a:srgbClr val="7030A0"/>
              </a:solidFill>
              <a:latin typeface="Bahnschrift SemiBold" panose="020B0502040204020203" pitchFamily="34" charset="0"/>
            </a:endParaRPr>
          </a:p>
          <a:p>
            <a:pPr marL="0" indent="0">
              <a:buNone/>
            </a:pPr>
            <a:r>
              <a:rPr lang="en-IN" sz="2400" dirty="0"/>
              <a:t>             </a:t>
            </a:r>
          </a:p>
        </p:txBody>
      </p:sp>
    </p:spTree>
    <p:extLst>
      <p:ext uri="{BB962C8B-B14F-4D97-AF65-F5344CB8AC3E}">
        <p14:creationId xmlns:p14="http://schemas.microsoft.com/office/powerpoint/2010/main" val="27830901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Facet</Template>
  <TotalTime>268</TotalTime>
  <Words>2833</Words>
  <Application>Microsoft Office PowerPoint</Application>
  <PresentationFormat>Widescreen</PresentationFormat>
  <Paragraphs>207</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Arial Black</vt:lpstr>
      <vt:lpstr>Bahnschrift SemiBold</vt:lpstr>
      <vt:lpstr>Century</vt:lpstr>
      <vt:lpstr>Trebuchet MS</vt:lpstr>
      <vt:lpstr>Wingdings</vt:lpstr>
      <vt:lpstr>Wingdings 3</vt:lpstr>
      <vt:lpstr>Facet</vt:lpstr>
      <vt:lpstr>PowerPoint Presentation</vt:lpstr>
      <vt:lpstr>CONTENT</vt:lpstr>
      <vt:lpstr>OVERVIEW:</vt:lpstr>
      <vt:lpstr>PROBLEM STATEMENT:</vt:lpstr>
      <vt:lpstr>PROBLEM UNDERSTANDING:</vt:lpstr>
      <vt:lpstr> </vt:lpstr>
      <vt:lpstr>CONTENT</vt:lpstr>
      <vt:lpstr>OVERVIEW:</vt:lpstr>
      <vt:lpstr>PROBLEM STATEMENT:</vt:lpstr>
      <vt:lpstr>PROBLEM UNDERSTANDING:</vt:lpstr>
      <vt:lpstr> </vt:lpstr>
      <vt:lpstr>IMPORTANCE OF HOUSING PRICE PREDICTION</vt:lpstr>
      <vt:lpstr>EXPLORATORY DATA ANALYSIS:</vt:lpstr>
      <vt:lpstr>VISUALIZATION OF NUMERICAL COLUMNS:</vt:lpstr>
      <vt:lpstr>OBSERVATIONS:</vt:lpstr>
      <vt:lpstr>OBSERVATIONS:</vt:lpstr>
      <vt:lpstr>VIZUALIZATION OF CATEGORICAL COLUMNS:</vt:lpstr>
      <vt:lpstr>OBSERVATIONS:</vt:lpstr>
      <vt:lpstr>VIZUALIZATION OF CATEGORICAL COLUMNS:</vt:lpstr>
      <vt:lpstr>OBSERVATIONS:</vt:lpstr>
      <vt:lpstr>VIZUALIZATION OF CATEGORICAL COLUMNS:</vt:lpstr>
      <vt:lpstr>OBSERVATIONS:</vt:lpstr>
      <vt:lpstr>ANALYSIS:</vt:lpstr>
      <vt:lpstr>DATA CLEANING STEPS:</vt:lpstr>
      <vt:lpstr>MODEL BUILDING:</vt:lpstr>
      <vt:lpstr>I) RANDOMFOREST REGRESSOR:</vt:lpstr>
      <vt:lpstr>II) XGB REGRESSOR:</vt:lpstr>
      <vt:lpstr>III) EXTRATREES REGRESSOR:</vt:lpstr>
      <vt:lpstr>IV) GRADIENTBOOSTINGREGRESSOR:</vt:lpstr>
      <vt:lpstr>HYPER PARAMETER TUNNING:</vt:lpstr>
      <vt:lpstr>HYPER PARAMETER TUNNING:</vt:lpstr>
      <vt:lpstr>SAVING THE MODEL AND PREDICTIONS USING SAVED MODEL:</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samyukta</dc:creator>
  <cp:lastModifiedBy>samyukta</cp:lastModifiedBy>
  <cp:revision>1</cp:revision>
  <dcterms:created xsi:type="dcterms:W3CDTF">2022-06-24T12:47:50Z</dcterms:created>
  <dcterms:modified xsi:type="dcterms:W3CDTF">2022-06-24T17:16:13Z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